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2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4.xml" ContentType="application/vnd.openxmlformats-officedocument.presentationml.notesSlide+xml"/>
  <Override PartName="/ppt/charts/chart21.xml" ContentType="application/vnd.openxmlformats-officedocument.drawingml.chart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04" r:id="rId2"/>
    <p:sldMasterId id="2147483747" r:id="rId3"/>
  </p:sldMasterIdLst>
  <p:notesMasterIdLst>
    <p:notesMasterId r:id="rId37"/>
  </p:notesMasterIdLst>
  <p:handoutMasterIdLst>
    <p:handoutMasterId r:id="rId38"/>
  </p:handoutMasterIdLst>
  <p:sldIdLst>
    <p:sldId id="308" r:id="rId4"/>
    <p:sldId id="546" r:id="rId5"/>
    <p:sldId id="545" r:id="rId6"/>
    <p:sldId id="532" r:id="rId7"/>
    <p:sldId id="409" r:id="rId8"/>
    <p:sldId id="410" r:id="rId9"/>
    <p:sldId id="411" r:id="rId10"/>
    <p:sldId id="413" r:id="rId11"/>
    <p:sldId id="469" r:id="rId12"/>
    <p:sldId id="414" r:id="rId13"/>
    <p:sldId id="416" r:id="rId14"/>
    <p:sldId id="417" r:id="rId15"/>
    <p:sldId id="418" r:id="rId16"/>
    <p:sldId id="520" r:id="rId17"/>
    <p:sldId id="544" r:id="rId18"/>
    <p:sldId id="386" r:id="rId19"/>
    <p:sldId id="358" r:id="rId20"/>
    <p:sldId id="420" r:id="rId21"/>
    <p:sldId id="336" r:id="rId22"/>
    <p:sldId id="421" r:id="rId23"/>
    <p:sldId id="525" r:id="rId24"/>
    <p:sldId id="526" r:id="rId25"/>
    <p:sldId id="529" r:id="rId26"/>
    <p:sldId id="531" r:id="rId27"/>
    <p:sldId id="534" r:id="rId28"/>
    <p:sldId id="539" r:id="rId29"/>
    <p:sldId id="369" r:id="rId30"/>
    <p:sldId id="491" r:id="rId31"/>
    <p:sldId id="492" r:id="rId32"/>
    <p:sldId id="510" r:id="rId33"/>
    <p:sldId id="494" r:id="rId34"/>
    <p:sldId id="495" r:id="rId35"/>
    <p:sldId id="500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11"/>
    <a:srgbClr val="007DC5"/>
    <a:srgbClr val="F58220"/>
    <a:srgbClr val="F8A15A"/>
    <a:srgbClr val="EB4123"/>
    <a:srgbClr val="FF6600"/>
    <a:srgbClr val="004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6" autoAdjust="0"/>
    <p:restoredTop sz="91681" autoAdjust="0"/>
  </p:normalViewPr>
  <p:slideViewPr>
    <p:cSldViewPr>
      <p:cViewPr>
        <p:scale>
          <a:sx n="70" d="100"/>
          <a:sy n="70" d="100"/>
        </p:scale>
        <p:origin x="-37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pr\IR\Bank%20of%20India\Quarter%20Performance\FY14\Q4\Final_Presentation%20Inpu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5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3333333333333354E-2"/>
          <c:y val="0.10950450450450452"/>
          <c:w val="0.93333333333333335"/>
          <c:h val="0.760915797687452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CASA - Domestic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1"/>
              <c:layout>
                <c:manualLayout>
                  <c:x val="0"/>
                  <c:y val="1.28205128205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FY Mar. 14</c:v>
                </c:pt>
                <c:pt idx="1">
                  <c:v>FY Mar. 15</c:v>
                </c:pt>
              </c:strCache>
            </c:strRef>
          </c:cat>
          <c:val>
            <c:numRef>
              <c:f>Sheet1!$B$2:$B$3</c:f>
              <c:numCache>
                <c:formatCode>_ * #,##0_ ;_ * \-#,##0_ ;_ * "-"??_ ;_ @_ </c:formatCode>
                <c:ptCount val="2"/>
                <c:pt idx="0">
                  <c:v>105467</c:v>
                </c:pt>
                <c:pt idx="1">
                  <c:v>114386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63072"/>
        <c:axId val="22597632"/>
      </c:barChart>
      <c:catAx>
        <c:axId val="22563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2597632"/>
        <c:crosses val="autoZero"/>
        <c:auto val="1"/>
        <c:lblAlgn val="ctr"/>
        <c:lblOffset val="100"/>
        <c:noMultiLvlLbl val="0"/>
      </c:catAx>
      <c:valAx>
        <c:axId val="22597632"/>
        <c:scaling>
          <c:orientation val="minMax"/>
          <c:max val="120000"/>
          <c:min val="80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22563072"/>
        <c:crosses val="autoZero"/>
        <c:crossBetween val="between"/>
        <c:majorUnit val="10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3809523809524E-2"/>
          <c:y val="4.5833333333333719E-2"/>
          <c:w val="0.93452380952380965"/>
          <c:h val="0.7548090551181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ATM Strength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4225</c:v>
                </c:pt>
                <c:pt idx="1">
                  <c:v>5032</c:v>
                </c:pt>
                <c:pt idx="2">
                  <c:v>5747</c:v>
                </c:pt>
                <c:pt idx="3">
                  <c:v>6169</c:v>
                </c:pt>
                <c:pt idx="4">
                  <c:v>6771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601536"/>
        <c:axId val="175603072"/>
      </c:barChart>
      <c:catAx>
        <c:axId val="175601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5603072"/>
        <c:crosses val="autoZero"/>
        <c:auto val="1"/>
        <c:lblAlgn val="ctr"/>
        <c:lblOffset val="100"/>
        <c:noMultiLvlLbl val="0"/>
      </c:catAx>
      <c:valAx>
        <c:axId val="175603072"/>
        <c:scaling>
          <c:orientation val="minMax"/>
        </c:scaling>
        <c:delete val="1"/>
        <c:axPos val="l"/>
        <c:numFmt formatCode="_ * #,##0_ ;_ * \-#,##0_ ;_ * &quot;-&quot;??_ ;_ @_ " sourceLinked="1"/>
        <c:majorTickMark val="none"/>
        <c:minorTickMark val="none"/>
        <c:tickLblPos val="none"/>
        <c:crossAx val="175601536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857142857142856E-2"/>
          <c:y val="0.10859350393700794"/>
          <c:w val="0.94642857142857173"/>
          <c:h val="0.7506423884514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Mobile Banking User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3"/>
              <c:layout>
                <c:manualLayout>
                  <c:x val="8.9285714285715374E-3"/>
                  <c:y val="2.08333333333333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9285714285713188E-3"/>
                  <c:y val="1.66666666666666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FY Mar-14</c:v>
                </c:pt>
                <c:pt idx="1">
                  <c:v>Upto Sep-14</c:v>
                </c:pt>
                <c:pt idx="2">
                  <c:v>Upto Dec-14</c:v>
                </c:pt>
                <c:pt idx="3">
                  <c:v>FY Mar-15</c:v>
                </c:pt>
              </c:strCache>
            </c:strRef>
          </c:cat>
          <c:val>
            <c:numRef>
              <c:f>Sheet1!$B$2:$B$5</c:f>
              <c:numCache>
                <c:formatCode>_ * #,##0_ ;_ * \-#,##0_ ;_ * "-"??_ ;_ @_ </c:formatCode>
                <c:ptCount val="4"/>
                <c:pt idx="0">
                  <c:v>55</c:v>
                </c:pt>
                <c:pt idx="1">
                  <c:v>195</c:v>
                </c:pt>
                <c:pt idx="2">
                  <c:v>310</c:v>
                </c:pt>
                <c:pt idx="3">
                  <c:v>412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070656"/>
        <c:axId val="176072192"/>
      </c:barChart>
      <c:catAx>
        <c:axId val="176070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6072192"/>
        <c:crosses val="autoZero"/>
        <c:auto val="1"/>
        <c:lblAlgn val="ctr"/>
        <c:lblOffset val="100"/>
        <c:noMultiLvlLbl val="0"/>
      </c:catAx>
      <c:valAx>
        <c:axId val="176072192"/>
        <c:scaling>
          <c:orientation val="minMax"/>
          <c:max val="450"/>
          <c:min val="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6070656"/>
        <c:crosses val="autoZero"/>
        <c:crossBetween val="between"/>
        <c:majorUnit val="5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3809523809524E-2"/>
          <c:y val="4.5833333333333823E-2"/>
          <c:w val="0.93452380952380965"/>
          <c:h val="0.75480905511811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Internet Retail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0"/>
              <c:layout>
                <c:manualLayout>
                  <c:x val="5.9523809523809521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9285714285714281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76190476190476E-3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2397</c:v>
                </c:pt>
                <c:pt idx="1">
                  <c:v>2503</c:v>
                </c:pt>
                <c:pt idx="2">
                  <c:v>2706</c:v>
                </c:pt>
                <c:pt idx="3">
                  <c:v>2832</c:v>
                </c:pt>
                <c:pt idx="4">
                  <c:v>2985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088960"/>
        <c:axId val="176090496"/>
      </c:barChart>
      <c:catAx>
        <c:axId val="176088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6090496"/>
        <c:crosses val="autoZero"/>
        <c:auto val="1"/>
        <c:lblAlgn val="ctr"/>
        <c:lblOffset val="100"/>
        <c:noMultiLvlLbl val="0"/>
      </c:catAx>
      <c:valAx>
        <c:axId val="176090496"/>
        <c:scaling>
          <c:orientation val="minMax"/>
          <c:max val="3400"/>
          <c:min val="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6088960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3809523809524E-2"/>
          <c:y val="4.5833333333333788E-2"/>
          <c:w val="0.93452380952380965"/>
          <c:h val="0.75480905511811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ATM Strength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52353</c:v>
                </c:pt>
                <c:pt idx="1">
                  <c:v>54333</c:v>
                </c:pt>
                <c:pt idx="2">
                  <c:v>56385</c:v>
                </c:pt>
                <c:pt idx="3">
                  <c:v>58315</c:v>
                </c:pt>
                <c:pt idx="4">
                  <c:v>60471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217536"/>
        <c:axId val="177219072"/>
      </c:barChart>
      <c:catAx>
        <c:axId val="177217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219072"/>
        <c:crosses val="autoZero"/>
        <c:auto val="1"/>
        <c:lblAlgn val="ctr"/>
        <c:lblOffset val="100"/>
        <c:noMultiLvlLbl val="0"/>
      </c:catAx>
      <c:valAx>
        <c:axId val="177219072"/>
        <c:scaling>
          <c:orientation val="minMax"/>
          <c:max val="62000"/>
          <c:min val="45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7217536"/>
        <c:crosses val="autoZero"/>
        <c:crossBetween val="between"/>
        <c:majorUnit val="1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857142857142856E-2"/>
          <c:y val="0.1085935039370079"/>
          <c:w val="0.9464285714285714"/>
          <c:h val="0.7506423884514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Mobile Banking User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4"/>
              <c:layout>
                <c:manualLayout>
                  <c:x val="-8.9285714285713188E-3"/>
                  <c:y val="1.66666666666666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158922</c:v>
                </c:pt>
                <c:pt idx="1">
                  <c:v>162536</c:v>
                </c:pt>
                <c:pt idx="2">
                  <c:v>162579</c:v>
                </c:pt>
                <c:pt idx="3">
                  <c:v>165387</c:v>
                </c:pt>
                <c:pt idx="4">
                  <c:v>165547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244032"/>
        <c:axId val="177245568"/>
      </c:barChart>
      <c:catAx>
        <c:axId val="177244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245568"/>
        <c:crosses val="autoZero"/>
        <c:auto val="1"/>
        <c:lblAlgn val="ctr"/>
        <c:lblOffset val="100"/>
        <c:noMultiLvlLbl val="0"/>
      </c:catAx>
      <c:valAx>
        <c:axId val="177245568"/>
        <c:scaling>
          <c:orientation val="minMax"/>
          <c:max val="168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7244032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7344632768385E-2"/>
          <c:y val="2.6947131608548981E-2"/>
          <c:w val="0.93785310734463279"/>
          <c:h val="0.82170341207349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branch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4"/>
              <c:layout>
                <c:manualLayout>
                  <c:x val="-8.5470085470085496E-3"/>
                  <c:y val="-6.39107611548555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22.68</c:v>
                </c:pt>
                <c:pt idx="1">
                  <c:v>27.76</c:v>
                </c:pt>
                <c:pt idx="2">
                  <c:v>33</c:v>
                </c:pt>
                <c:pt idx="3">
                  <c:v>43</c:v>
                </c:pt>
                <c:pt idx="4">
                  <c:v>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7305856"/>
        <c:axId val="177310720"/>
      </c:barChart>
      <c:catAx>
        <c:axId val="177305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310720"/>
        <c:crosses val="autoZero"/>
        <c:auto val="1"/>
        <c:lblAlgn val="ctr"/>
        <c:lblOffset val="100"/>
        <c:noMultiLvlLbl val="0"/>
      </c:catAx>
      <c:valAx>
        <c:axId val="177310720"/>
        <c:scaling>
          <c:orientation val="minMax"/>
          <c:max val="65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177305856"/>
        <c:crosses val="autoZero"/>
        <c:crossBetween val="between"/>
        <c:majorUnit val="5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 sz="1400"/>
            </a:pPr>
            <a:r>
              <a:rPr lang="en-US" sz="1300" dirty="0" smtClean="0"/>
              <a:t>BC Channel Transactions</a:t>
            </a:r>
            <a:endParaRPr lang="en-US" sz="1300" dirty="0"/>
          </a:p>
        </c:rich>
      </c:tx>
      <c:layout>
        <c:manualLayout>
          <c:xMode val="edge"/>
          <c:yMode val="edge"/>
          <c:x val="2.8604434314131771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941635585025582E-2"/>
          <c:y val="5.787202736021637E-2"/>
          <c:w val="0.93888888888889266"/>
          <c:h val="0.81502036383383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employee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2"/>
              <c:layout>
                <c:manualLayout>
                  <c:x val="-1.3157894736842108E-2"/>
                  <c:y val="2.52525252525252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245614035087717E-2"/>
                  <c:y val="2.52525252525252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1929824561403518E-2"/>
                  <c:y val="3.03030303030303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1213.4000000000001</c:v>
                </c:pt>
                <c:pt idx="1">
                  <c:v>1889</c:v>
                </c:pt>
                <c:pt idx="2">
                  <c:v>2613</c:v>
                </c:pt>
                <c:pt idx="3">
                  <c:v>3419</c:v>
                </c:pt>
                <c:pt idx="4">
                  <c:v>4345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331584"/>
        <c:axId val="177058944"/>
      </c:barChart>
      <c:catAx>
        <c:axId val="177331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058944"/>
        <c:crossesAt val="0"/>
        <c:auto val="1"/>
        <c:lblAlgn val="ctr"/>
        <c:lblOffset val="100"/>
        <c:noMultiLvlLbl val="0"/>
      </c:catAx>
      <c:valAx>
        <c:axId val="177058944"/>
        <c:scaling>
          <c:orientation val="minMax"/>
          <c:max val="5000"/>
          <c:min val="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733158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 sz="1400"/>
            </a:pPr>
            <a:r>
              <a:rPr lang="en-US" sz="1400" dirty="0" smtClean="0"/>
              <a:t>Rural </a:t>
            </a:r>
            <a:r>
              <a:rPr lang="en-US" sz="1400" baseline="0" dirty="0" smtClean="0"/>
              <a:t> Branches</a:t>
            </a:r>
            <a:endParaRPr lang="en-US" sz="1400" dirty="0"/>
          </a:p>
        </c:rich>
      </c:tx>
      <c:layout>
        <c:manualLayout>
          <c:xMode val="edge"/>
          <c:yMode val="edge"/>
          <c:x val="0.30100229658792682"/>
          <c:y val="3.22580645161291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07344632768385E-2"/>
          <c:y val="2.9832975423526861E-2"/>
          <c:w val="0.93785310734463279"/>
          <c:h val="0.80964487393621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branch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1"/>
              <c:layout>
                <c:manualLayout>
                  <c:x val="0"/>
                  <c:y val="2.44379276637341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95503421309872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FY15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1766</c:v>
                </c:pt>
                <c:pt idx="1">
                  <c:v>1771</c:v>
                </c:pt>
                <c:pt idx="2">
                  <c:v>1846</c:v>
                </c:pt>
                <c:pt idx="3">
                  <c:v>1865</c:v>
                </c:pt>
                <c:pt idx="4">
                  <c:v>1885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6963968"/>
        <c:axId val="176968832"/>
      </c:barChart>
      <c:catAx>
        <c:axId val="176963968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100" b="1"/>
            </a:pPr>
            <a:endParaRPr lang="en-US"/>
          </a:p>
        </c:txPr>
        <c:crossAx val="176968832"/>
        <c:crosses val="autoZero"/>
        <c:auto val="1"/>
        <c:lblAlgn val="ctr"/>
        <c:lblOffset val="100"/>
        <c:noMultiLvlLbl val="0"/>
      </c:catAx>
      <c:valAx>
        <c:axId val="176968832"/>
        <c:scaling>
          <c:orientation val="minMax"/>
          <c:max val="2200"/>
          <c:min val="1000"/>
        </c:scaling>
        <c:delete val="1"/>
        <c:axPos val="l"/>
        <c:numFmt formatCode="General" sourceLinked="1"/>
        <c:majorTickMark val="none"/>
        <c:minorTickMark val="none"/>
        <c:tickLblPos val="none"/>
        <c:crossAx val="176963968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N" sz="1400"/>
            </a:pPr>
            <a:r>
              <a:rPr lang="en-US" sz="1400" dirty="0" smtClean="0"/>
              <a:t>Unbanked Villages Covered</a:t>
            </a:r>
            <a:endParaRPr lang="en-US" sz="1400" dirty="0"/>
          </a:p>
        </c:rich>
      </c:tx>
      <c:layout>
        <c:manualLayout>
          <c:xMode val="edge"/>
          <c:yMode val="edge"/>
          <c:x val="5.8333333333333334E-2"/>
          <c:y val="3.03030303030303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6906824146981624E-2"/>
          <c:y val="1.0742464010180549E-2"/>
          <c:w val="0.94201968503937017"/>
          <c:h val="0.79753201304382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Unbanked Villages Covered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0"/>
              <c:layout>
                <c:manualLayout>
                  <c:x val="3.5318241469816276E-2"/>
                  <c:y val="4.0404040404040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666666666666666E-3"/>
                  <c:y val="4.0404040404040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14060</c:v>
                </c:pt>
                <c:pt idx="1">
                  <c:v>14665</c:v>
                </c:pt>
                <c:pt idx="2">
                  <c:v>16334</c:v>
                </c:pt>
                <c:pt idx="3">
                  <c:v>22579</c:v>
                </c:pt>
                <c:pt idx="4">
                  <c:v>22824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7160192"/>
        <c:axId val="177173248"/>
      </c:barChart>
      <c:catAx>
        <c:axId val="177160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173248"/>
        <c:crosses val="autoZero"/>
        <c:auto val="1"/>
        <c:lblAlgn val="ctr"/>
        <c:lblOffset val="100"/>
        <c:noMultiLvlLbl val="0"/>
      </c:catAx>
      <c:valAx>
        <c:axId val="177173248"/>
        <c:scaling>
          <c:orientation val="minMax"/>
          <c:max val="28000"/>
          <c:min val="8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7160192"/>
        <c:crosses val="autoZero"/>
        <c:crossBetween val="between"/>
        <c:majorUnit val="4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171916010498711E-4"/>
          <c:y val="5.5518718054979974E-2"/>
          <c:w val="0.96855470368835472"/>
          <c:h val="0.79313198350206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branch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0"/>
              <c:layout>
                <c:manualLayout>
                  <c:x val="0"/>
                  <c:y val="3.5087719298245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57676</c:v>
                </c:pt>
                <c:pt idx="1">
                  <c:v>61900</c:v>
                </c:pt>
                <c:pt idx="2">
                  <c:v>67905</c:v>
                </c:pt>
                <c:pt idx="3">
                  <c:v>72987</c:v>
                </c:pt>
                <c:pt idx="4">
                  <c:v>82916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7208320"/>
        <c:axId val="177083136"/>
      </c:barChart>
      <c:catAx>
        <c:axId val="177208320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083136"/>
        <c:crossesAt val="10000"/>
        <c:auto val="1"/>
        <c:lblAlgn val="ctr"/>
        <c:lblOffset val="100"/>
        <c:noMultiLvlLbl val="0"/>
      </c:catAx>
      <c:valAx>
        <c:axId val="177083136"/>
        <c:scaling>
          <c:orientation val="minMax"/>
          <c:max val="90000"/>
          <c:min val="20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7208320"/>
        <c:crosses val="autoZero"/>
        <c:crossBetween val="between"/>
        <c:majorUnit val="10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223672698807387"/>
          <c:y val="0.10891089108910891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087719298245612E-2"/>
          <c:y val="0.2342075309893194"/>
          <c:w val="0.93567251461988576"/>
          <c:h val="0.648135183597100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Saving Deposits</c:v>
                </c:pt>
              </c:strCache>
            </c:strRef>
          </c:tx>
          <c:marker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marker>
          <c:dPt>
            <c:idx val="1"/>
            <c:marker>
              <c:spPr>
                <a:solidFill>
                  <a:srgbClr val="F58220"/>
                </a:solidFill>
                <a:ln>
                  <a:solidFill>
                    <a:srgbClr val="007DC5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90500" h="38100"/>
                </a:sp3d>
              </c:spPr>
            </c:marker>
            <c:bubble3D val="0"/>
            <c:spPr>
              <a:ln>
                <a:solidFill>
                  <a:srgbClr val="007DC5"/>
                </a:solidFill>
              </a:ln>
            </c:spPr>
          </c:dPt>
          <c:dLbls>
            <c:dLbl>
              <c:idx val="0"/>
              <c:layout>
                <c:manualLayout>
                  <c:x val="-0.15679836073122455"/>
                  <c:y val="-8.1905745692679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7383386287240427E-2"/>
                  <c:y val="-6.21037654946596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FY Mar.14</c:v>
                </c:pt>
                <c:pt idx="1">
                  <c:v>FY Mar.15</c:v>
                </c:pt>
              </c:strCache>
            </c:strRef>
          </c:cat>
          <c:val>
            <c:numRef>
              <c:f>Sheet1!$B$2:$B$3</c:f>
              <c:numCache>
                <c:formatCode>_ * #,##0_ ;_ * \-#,##0_ ;_ * "-"??_ ;_ @_ </c:formatCode>
                <c:ptCount val="2"/>
                <c:pt idx="0">
                  <c:v>87136</c:v>
                </c:pt>
                <c:pt idx="1">
                  <c:v>96389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93280"/>
        <c:axId val="25794816"/>
      </c:lineChart>
      <c:catAx>
        <c:axId val="25793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5794816"/>
        <c:crosses val="autoZero"/>
        <c:auto val="1"/>
        <c:lblAlgn val="ctr"/>
        <c:lblOffset val="100"/>
        <c:noMultiLvlLbl val="0"/>
      </c:catAx>
      <c:valAx>
        <c:axId val="25794816"/>
        <c:scaling>
          <c:orientation val="minMax"/>
          <c:max val="105000"/>
          <c:min val="80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25793280"/>
        <c:crosses val="autoZero"/>
        <c:crossBetween val="between"/>
        <c:majorUnit val="5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159828705622536E-4"/>
          <c:y val="2.3626057159521732E-2"/>
          <c:w val="0.93785310734463279"/>
          <c:h val="0.82922872140982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branch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5162</c:v>
                </c:pt>
                <c:pt idx="1">
                  <c:v>5400</c:v>
                </c:pt>
                <c:pt idx="2">
                  <c:v>5683</c:v>
                </c:pt>
                <c:pt idx="3">
                  <c:v>6524</c:v>
                </c:pt>
                <c:pt idx="4">
                  <c:v>7060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7101440"/>
        <c:axId val="177139072"/>
      </c:barChart>
      <c:catAx>
        <c:axId val="177101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7139072"/>
        <c:crossesAt val="700"/>
        <c:auto val="1"/>
        <c:lblAlgn val="ctr"/>
        <c:lblOffset val="100"/>
        <c:noMultiLvlLbl val="0"/>
      </c:catAx>
      <c:valAx>
        <c:axId val="177139072"/>
        <c:scaling>
          <c:orientation val="minMax"/>
          <c:max val="8000"/>
          <c:min val="1000"/>
        </c:scaling>
        <c:delete val="1"/>
        <c:axPos val="l"/>
        <c:numFmt formatCode="General" sourceLinked="1"/>
        <c:majorTickMark val="out"/>
        <c:minorTickMark val="none"/>
        <c:tickLblPos val="nextTo"/>
        <c:crossAx val="177101440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3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7234095738032799E-2"/>
                  <c:y val="-0.1747705599300087"/>
                </c:manualLayout>
              </c:layout>
              <c:tx>
                <c:rich>
                  <a:bodyPr/>
                  <a:lstStyle/>
                  <a:p>
                    <a:r>
                      <a:rPr lang="en-IN" sz="1800" b="1" dirty="0" smtClean="0">
                        <a:solidFill>
                          <a:schemeClr val="tx1"/>
                        </a:solidFill>
                        <a:latin typeface="+mj-lt"/>
                      </a:rPr>
                      <a:t>C</a:t>
                    </a:r>
                    <a:r>
                      <a:rPr lang="en-IN" b="1" dirty="0" smtClean="0">
                        <a:solidFill>
                          <a:schemeClr val="tx1"/>
                        </a:solidFill>
                      </a:rPr>
                      <a:t>entral </a:t>
                    </a:r>
                    <a:r>
                      <a:rPr lang="en-IN" b="1" dirty="0">
                        <a:solidFill>
                          <a:schemeClr val="tx1"/>
                        </a:solidFill>
                      </a:rPr>
                      <a:t>Govt</a:t>
                    </a:r>
                    <a:r>
                      <a:rPr lang="en-IN" b="1" dirty="0" smtClean="0">
                        <a:solidFill>
                          <a:schemeClr val="tx1"/>
                        </a:solidFill>
                      </a:rPr>
                      <a:t>./</a:t>
                    </a:r>
                  </a:p>
                  <a:p>
                    <a:r>
                      <a:rPr lang="en-IN" b="1" dirty="0" smtClean="0">
                        <a:solidFill>
                          <a:schemeClr val="tx1"/>
                        </a:solidFill>
                      </a:rPr>
                      <a:t>State </a:t>
                    </a:r>
                    <a:r>
                      <a:rPr lang="en-IN" b="1" dirty="0">
                        <a:solidFill>
                          <a:schemeClr val="tx1"/>
                        </a:solidFill>
                      </a:rPr>
                      <a:t>Govt.
</a:t>
                    </a:r>
                    <a:r>
                      <a:rPr lang="en-IN" b="1" dirty="0" smtClean="0">
                        <a:solidFill>
                          <a:schemeClr val="tx1"/>
                        </a:solidFill>
                      </a:rPr>
                      <a:t>64.43%</a:t>
                    </a:r>
                    <a:endParaRPr lang="en-IN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91838520184976E-2"/>
                  <c:y val="0.12712270341207343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latin typeface="+mj-lt"/>
                      </a:rPr>
                      <a:t>M</a:t>
                    </a:r>
                    <a:r>
                      <a:rPr lang="en-US" b="1" dirty="0">
                        <a:solidFill>
                          <a:schemeClr val="tx1"/>
                        </a:solidFill>
                      </a:rPr>
                      <a:t>utual Funds/UTI
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0.95%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186101737282836E-2"/>
                  <c:y val="-3.9292432195975516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latin typeface="+mj-lt"/>
                      </a:rPr>
                      <a:t>F</a:t>
                    </a:r>
                    <a:r>
                      <a:rPr lang="en-US" b="1" dirty="0">
                        <a:solidFill>
                          <a:schemeClr val="tx1"/>
                        </a:solidFill>
                      </a:rPr>
                      <a:t>inancial Institutions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/</a:t>
                    </a:r>
                  </a:p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Banks</a:t>
                    </a:r>
                    <a:r>
                      <a:rPr lang="en-US" b="1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0.30%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3615212160980094E-2"/>
                  <c:y val="-4.3516252776095304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latin typeface="+mj-lt"/>
                      </a:rPr>
                      <a:t>I</a:t>
                    </a:r>
                    <a:r>
                      <a:rPr lang="en-US" b="1" dirty="0">
                        <a:solidFill>
                          <a:schemeClr val="tx1"/>
                        </a:solidFill>
                      </a:rPr>
                      <a:t>nsurance Companies
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17.15%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9678915135608093E-2"/>
                  <c:y val="0.11877690288713924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 smtClean="0">
                        <a:solidFill>
                          <a:schemeClr val="tx1"/>
                        </a:solidFill>
                        <a:latin typeface="+mj-lt"/>
                      </a:rPr>
                      <a:t>FII &amp; Other Foreign Holding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
8.74%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5881139857517975E-3"/>
                  <c:y val="9.533902012248489E-3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latin typeface="+mj-lt"/>
                      </a:rPr>
                      <a:t>B</a:t>
                    </a:r>
                    <a:r>
                      <a:rPr lang="en-US" b="1" dirty="0">
                        <a:solidFill>
                          <a:schemeClr val="tx1"/>
                        </a:solidFill>
                        <a:latin typeface="+mj-lt"/>
                      </a:rPr>
                      <a:t>odies Corporate
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  <a:latin typeface="+mj-lt"/>
                      </a:rPr>
                      <a:t>2.03%</a:t>
                    </a:r>
                    <a:endParaRPr lang="en-US" b="1" dirty="0">
                      <a:solidFill>
                        <a:schemeClr val="tx1"/>
                      </a:solidFill>
                      <a:latin typeface="+mj-lt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0481452318460192"/>
                  <c:y val="1.6666666666666673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>
                        <a:solidFill>
                          <a:schemeClr val="tx1"/>
                        </a:solidFill>
                        <a:latin typeface="+mj-lt"/>
                      </a:rPr>
                      <a:t>I</a:t>
                    </a:r>
                    <a:r>
                      <a:rPr lang="en-US" b="1" dirty="0">
                        <a:solidFill>
                          <a:schemeClr val="tx1"/>
                        </a:solidFill>
                      </a:rPr>
                      <a:t>ndividuals
</a:t>
                    </a: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6.40%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Sheet3!$A$290:$A$298</c:f>
              <c:strCache>
                <c:ptCount val="9"/>
                <c:pt idx="0">
                  <c:v>SHP</c:v>
                </c:pt>
                <c:pt idx="1">
                  <c:v>Central Govt./State Govt.</c:v>
                </c:pt>
                <c:pt idx="2">
                  <c:v>Mutual Funds/UTI</c:v>
                </c:pt>
                <c:pt idx="3">
                  <c:v>Financial Institutions/Banks</c:v>
                </c:pt>
                <c:pt idx="4">
                  <c:v>Insurance Companies</c:v>
                </c:pt>
                <c:pt idx="5">
                  <c:v>Foreign Institutional Investors</c:v>
                </c:pt>
                <c:pt idx="6">
                  <c:v>Bodies Corporate</c:v>
                </c:pt>
                <c:pt idx="7">
                  <c:v>Individuals</c:v>
                </c:pt>
                <c:pt idx="8">
                  <c:v>Others</c:v>
                </c:pt>
              </c:strCache>
            </c:strRef>
          </c:cat>
          <c:val>
            <c:numRef>
              <c:f>Sheet3!$B$290:$B$298</c:f>
              <c:numCache>
                <c:formatCode>0.00</c:formatCode>
                <c:ptCount val="9"/>
                <c:pt idx="1">
                  <c:v>66.7</c:v>
                </c:pt>
                <c:pt idx="2">
                  <c:v>1.01</c:v>
                </c:pt>
                <c:pt idx="3">
                  <c:v>0.18000000000000024</c:v>
                </c:pt>
                <c:pt idx="4">
                  <c:v>14.3</c:v>
                </c:pt>
                <c:pt idx="5">
                  <c:v>10.15</c:v>
                </c:pt>
                <c:pt idx="6">
                  <c:v>1.6400000000000001</c:v>
                </c:pt>
                <c:pt idx="7">
                  <c:v>5.64</c:v>
                </c:pt>
                <c:pt idx="8">
                  <c:v>0.39000000000000334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00"/>
            </a:pPr>
            <a:r>
              <a:rPr lang="en-US" dirty="0" smtClean="0"/>
              <a:t>Current </a:t>
            </a:r>
            <a:r>
              <a:rPr lang="en-US" dirty="0"/>
              <a:t>Deposits</a:t>
            </a:r>
          </a:p>
        </c:rich>
      </c:tx>
      <c:layout>
        <c:manualLayout>
          <c:xMode val="edge"/>
          <c:yMode val="edge"/>
          <c:x val="0.40118409540912647"/>
          <c:y val="8.91089108910893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163742690058485E-2"/>
          <c:y val="0.20945544554455484"/>
          <c:w val="0.93567251461988576"/>
          <c:h val="0.648135183597100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Deposits</c:v>
                </c:pt>
              </c:strCache>
            </c:strRef>
          </c:tx>
          <c:marker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marker>
          <c:dPt>
            <c:idx val="1"/>
            <c:marker>
              <c:spPr>
                <a:solidFill>
                  <a:srgbClr val="F58220"/>
                </a:solidFill>
                <a:ln>
                  <a:solidFill>
                    <a:srgbClr val="007DC5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90500" h="38100"/>
                </a:sp3d>
              </c:spPr>
            </c:marker>
            <c:bubble3D val="0"/>
            <c:spPr>
              <a:ln>
                <a:solidFill>
                  <a:srgbClr val="007DC5"/>
                </a:solidFill>
              </a:ln>
            </c:spPr>
          </c:dPt>
          <c:dLbls>
            <c:dLbl>
              <c:idx val="0"/>
              <c:layout>
                <c:manualLayout>
                  <c:x val="-0.15387438412303731"/>
                  <c:y val="-0.111608715989709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662315236911175E-2"/>
                  <c:y val="-0.121509706088719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FY Mar.14</c:v>
                </c:pt>
                <c:pt idx="1">
                  <c:v>FY Mar.15</c:v>
                </c:pt>
              </c:strCache>
            </c:strRef>
          </c:cat>
          <c:val>
            <c:numRef>
              <c:f>Sheet1!$B$2:$B$3</c:f>
              <c:numCache>
                <c:formatCode>_ * #,##0_ ;_ * \-#,##0_ ;_ * "-"??_ ;_ @_ </c:formatCode>
                <c:ptCount val="2"/>
                <c:pt idx="0">
                  <c:v>18331</c:v>
                </c:pt>
                <c:pt idx="1">
                  <c:v>17997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40640"/>
        <c:axId val="25842432"/>
      </c:lineChart>
      <c:catAx>
        <c:axId val="25840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5842432"/>
        <c:crosses val="autoZero"/>
        <c:auto val="1"/>
        <c:lblAlgn val="ctr"/>
        <c:lblOffset val="100"/>
        <c:noMultiLvlLbl val="0"/>
      </c:catAx>
      <c:valAx>
        <c:axId val="25842432"/>
        <c:scaling>
          <c:orientation val="minMax"/>
          <c:max val="20000"/>
          <c:min val="16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25840640"/>
        <c:crosses val="autoZero"/>
        <c:crossBetween val="between"/>
        <c:majorUnit val="1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8157299303104386"/>
          <c:y val="7.9365079365079361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8380991849702999E-2"/>
          <c:y val="0.14367724867724871"/>
          <c:w val="0.94994244140535067"/>
          <c:h val="0.716619380910719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Advances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8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Q4FY13</c:v>
                </c:pt>
                <c:pt idx="1">
                  <c:v>Q1FY14</c:v>
                </c:pt>
                <c:pt idx="2">
                  <c:v>Q2FY14</c:v>
                </c:pt>
                <c:pt idx="3">
                  <c:v>Q3FY14</c:v>
                </c:pt>
                <c:pt idx="4">
                  <c:v>Q4FY14</c:v>
                </c:pt>
                <c:pt idx="5">
                  <c:v>Q1FY15</c:v>
                </c:pt>
                <c:pt idx="6">
                  <c:v>Q2FY15</c:v>
                </c:pt>
                <c:pt idx="7">
                  <c:v>Q3FY15</c:v>
                </c:pt>
                <c:pt idx="8">
                  <c:v>Q4FY15</c:v>
                </c:pt>
              </c:strCache>
            </c:strRef>
          </c:cat>
          <c:val>
            <c:numRef>
              <c:f>Sheet1!$B$2:$B$10</c:f>
              <c:numCache>
                <c:formatCode>0.00</c:formatCode>
                <c:ptCount val="9"/>
                <c:pt idx="0">
                  <c:v>3.83</c:v>
                </c:pt>
                <c:pt idx="1">
                  <c:v>3.8230769656935073</c:v>
                </c:pt>
                <c:pt idx="2">
                  <c:v>3.96</c:v>
                </c:pt>
                <c:pt idx="3">
                  <c:v>3.99</c:v>
                </c:pt>
                <c:pt idx="4">
                  <c:v>4.17</c:v>
                </c:pt>
                <c:pt idx="5">
                  <c:v>4.2</c:v>
                </c:pt>
                <c:pt idx="6">
                  <c:v>4.1900000000000004</c:v>
                </c:pt>
                <c:pt idx="7">
                  <c:v>4.22</c:v>
                </c:pt>
                <c:pt idx="8">
                  <c:v>4.2699999999999996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26477696"/>
        <c:axId val="26489216"/>
      </c:barChart>
      <c:catAx>
        <c:axId val="26477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000000"/>
          <a:lstStyle/>
          <a:p>
            <a:pPr>
              <a:defRPr sz="1200" b="1"/>
            </a:pPr>
            <a:endParaRPr lang="en-US"/>
          </a:p>
        </c:txPr>
        <c:crossAx val="26489216"/>
        <c:crosses val="autoZero"/>
        <c:auto val="1"/>
        <c:lblAlgn val="ctr"/>
        <c:lblOffset val="100"/>
        <c:noMultiLvlLbl val="0"/>
      </c:catAx>
      <c:valAx>
        <c:axId val="2648921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one"/>
        <c:crossAx val="264776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dirty="0" smtClean="0"/>
              <a:t>Deposit</a:t>
            </a:r>
            <a:endParaRPr lang="en-US" dirty="0"/>
          </a:p>
        </c:rich>
      </c:tx>
      <c:layout>
        <c:manualLayout>
          <c:xMode val="edge"/>
          <c:yMode val="edge"/>
          <c:x val="0.38157299303104386"/>
          <c:y val="7.93650793650793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8380991849702999E-2"/>
          <c:y val="0.14367724867724871"/>
          <c:w val="0.94994244140535067"/>
          <c:h val="0.716619380910719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Advances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8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Q4FY13</c:v>
                </c:pt>
                <c:pt idx="1">
                  <c:v>Q1FY14</c:v>
                </c:pt>
                <c:pt idx="2">
                  <c:v>Q2FY14</c:v>
                </c:pt>
                <c:pt idx="3">
                  <c:v>Q3FY14</c:v>
                </c:pt>
                <c:pt idx="4">
                  <c:v>Q4FY14</c:v>
                </c:pt>
                <c:pt idx="5">
                  <c:v>Q1FY15</c:v>
                </c:pt>
                <c:pt idx="6">
                  <c:v>Q2FY15</c:v>
                </c:pt>
                <c:pt idx="7">
                  <c:v>Q3FY15</c:v>
                </c:pt>
                <c:pt idx="8">
                  <c:v>Q4FY15</c:v>
                </c:pt>
              </c:strCache>
            </c:strRef>
          </c:cat>
          <c:val>
            <c:numRef>
              <c:f>Sheet1!$B$2:$B$10</c:f>
              <c:numCache>
                <c:formatCode>0.00</c:formatCode>
                <c:ptCount val="9"/>
                <c:pt idx="0">
                  <c:v>4.26</c:v>
                </c:pt>
                <c:pt idx="1">
                  <c:v>4.3973963879466584</c:v>
                </c:pt>
                <c:pt idx="2">
                  <c:v>4.3499999999999996</c:v>
                </c:pt>
                <c:pt idx="3">
                  <c:v>4.3600000000000003</c:v>
                </c:pt>
                <c:pt idx="4">
                  <c:v>4.47</c:v>
                </c:pt>
                <c:pt idx="5">
                  <c:v>4.6900000000000004</c:v>
                </c:pt>
                <c:pt idx="6">
                  <c:v>4.5999999999999996</c:v>
                </c:pt>
                <c:pt idx="7">
                  <c:v>4.66</c:v>
                </c:pt>
                <c:pt idx="8">
                  <c:v>4.57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6"/>
        <c:axId val="26516480"/>
        <c:axId val="26519808"/>
      </c:barChart>
      <c:catAx>
        <c:axId val="26516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000000"/>
          <a:lstStyle/>
          <a:p>
            <a:pPr>
              <a:defRPr sz="1200" b="1"/>
            </a:pPr>
            <a:endParaRPr lang="en-US"/>
          </a:p>
        </c:txPr>
        <c:crossAx val="26519808"/>
        <c:crosses val="autoZero"/>
        <c:auto val="1"/>
        <c:lblAlgn val="ctr"/>
        <c:lblOffset val="100"/>
        <c:noMultiLvlLbl val="0"/>
      </c:catAx>
      <c:valAx>
        <c:axId val="2651980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one"/>
        <c:crossAx val="2651648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127830419502647"/>
          <c:y val="1.3440860215053807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073446327683718E-2"/>
          <c:y val="0.14599462365591398"/>
          <c:w val="0.93785310734463279"/>
          <c:h val="0.74151680636694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branch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1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2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3"/>
            <c:invertIfNegative val="0"/>
            <c:bubble3D val="0"/>
            <c:spPr>
              <a:solidFill>
                <a:srgbClr val="007DC5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182.5</c:v>
                </c:pt>
                <c:pt idx="1">
                  <c:v>187.59</c:v>
                </c:pt>
                <c:pt idx="2">
                  <c:v>189.73</c:v>
                </c:pt>
                <c:pt idx="3" formatCode="0.00">
                  <c:v>193.38</c:v>
                </c:pt>
                <c:pt idx="4" formatCode="0.00">
                  <c:v>191.91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4382464"/>
        <c:axId val="174636032"/>
      </c:barChart>
      <c:catAx>
        <c:axId val="174382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200" b="1"/>
            </a:pPr>
            <a:endParaRPr lang="en-US"/>
          </a:p>
        </c:txPr>
        <c:crossAx val="174636032"/>
        <c:crosses val="autoZero"/>
        <c:auto val="1"/>
        <c:lblAlgn val="ctr"/>
        <c:lblOffset val="100"/>
        <c:noMultiLvlLbl val="0"/>
      </c:catAx>
      <c:valAx>
        <c:axId val="174636032"/>
        <c:scaling>
          <c:orientation val="minMax"/>
          <c:max val="200"/>
          <c:min val="140"/>
        </c:scaling>
        <c:delete val="1"/>
        <c:axPos val="l"/>
        <c:numFmt formatCode="General" sourceLinked="1"/>
        <c:majorTickMark val="out"/>
        <c:minorTickMark val="none"/>
        <c:tickLblPos val="none"/>
        <c:crossAx val="17438246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6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82E-2"/>
          <c:y val="0.14599462365591398"/>
          <c:w val="0.93888888888889055"/>
          <c:h val="0.74151680636694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Business Per employee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0.00</c:formatCode>
                <c:ptCount val="5"/>
                <c:pt idx="0">
                  <c:v>19.63</c:v>
                </c:pt>
                <c:pt idx="1">
                  <c:v>19.75</c:v>
                </c:pt>
                <c:pt idx="2">
                  <c:v>19.97</c:v>
                </c:pt>
                <c:pt idx="3">
                  <c:v>20.399999999999999</c:v>
                </c:pt>
                <c:pt idx="4">
                  <c:v>20.69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260416"/>
        <c:axId val="175261952"/>
      </c:barChart>
      <c:catAx>
        <c:axId val="17526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200" b="1"/>
            </a:pPr>
            <a:endParaRPr lang="en-US"/>
          </a:p>
        </c:txPr>
        <c:crossAx val="175261952"/>
        <c:crosses val="autoZero"/>
        <c:auto val="1"/>
        <c:lblAlgn val="ctr"/>
        <c:lblOffset val="100"/>
        <c:noMultiLvlLbl val="0"/>
      </c:catAx>
      <c:valAx>
        <c:axId val="175261952"/>
        <c:scaling>
          <c:orientation val="minMax"/>
          <c:max val="22"/>
          <c:min val="15"/>
        </c:scaling>
        <c:delete val="1"/>
        <c:axPos val="l"/>
        <c:numFmt formatCode="0.00" sourceLinked="1"/>
        <c:majorTickMark val="out"/>
        <c:minorTickMark val="none"/>
        <c:tickLblPos val="none"/>
        <c:crossAx val="175260416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054644808743192E-2"/>
          <c:y val="0.13477016386465202"/>
          <c:w val="0.95355191256830985"/>
          <c:h val="0.676735475633120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Rural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1766</c:v>
                </c:pt>
                <c:pt idx="1">
                  <c:v>1771</c:v>
                </c:pt>
                <c:pt idx="2">
                  <c:v>1846</c:v>
                </c:pt>
                <c:pt idx="3">
                  <c:v>1865</c:v>
                </c:pt>
                <c:pt idx="4">
                  <c:v>1891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Semi-urban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Sheet1!$C$2:$C$6</c:f>
              <c:numCache>
                <c:formatCode>_ * #,##0_ ;_ * \-#,##0_ ;_ * "-"??_ ;_ @_ </c:formatCode>
                <c:ptCount val="5"/>
                <c:pt idx="0">
                  <c:v>1258</c:v>
                </c:pt>
                <c:pt idx="1">
                  <c:v>1273</c:v>
                </c:pt>
                <c:pt idx="2">
                  <c:v>1302</c:v>
                </c:pt>
                <c:pt idx="3">
                  <c:v>1305</c:v>
                </c:pt>
                <c:pt idx="4">
                  <c:v>1317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Urban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Sheet1!$D$2:$D$6</c:f>
              <c:numCache>
                <c:formatCode>_ * #,##0_ ;_ * \-#,##0_ ;_ * "-"??_ ;_ @_ </c:formatCode>
                <c:ptCount val="5"/>
                <c:pt idx="0">
                  <c:v>789</c:v>
                </c:pt>
                <c:pt idx="1">
                  <c:v>792</c:v>
                </c:pt>
                <c:pt idx="2">
                  <c:v>811</c:v>
                </c:pt>
                <c:pt idx="3">
                  <c:v>814</c:v>
                </c:pt>
                <c:pt idx="4">
                  <c:v>821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Metro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Sheet1!$E$2:$E$6</c:f>
              <c:numCache>
                <c:formatCode>_ * #,##0_ ;_ * \-#,##0_ ;_ * "-"??_ ;_ @_ </c:formatCode>
                <c:ptCount val="5"/>
                <c:pt idx="0">
                  <c:v>833</c:v>
                </c:pt>
                <c:pt idx="1">
                  <c:v>839</c:v>
                </c:pt>
                <c:pt idx="2">
                  <c:v>849</c:v>
                </c:pt>
                <c:pt idx="3">
                  <c:v>851</c:v>
                </c:pt>
                <c:pt idx="4">
                  <c:v>863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Column2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Sheet1!$F$2:$F$6</c:f>
              <c:numCache>
                <c:formatCode>_ * #,##0_ ;_ * \-#,##0_ ;_ * "-"??_ ;_ @_ </c:formatCode>
                <c:ptCount val="5"/>
                <c:pt idx="0">
                  <c:v>4646</c:v>
                </c:pt>
                <c:pt idx="1">
                  <c:v>4675</c:v>
                </c:pt>
                <c:pt idx="2">
                  <c:v>4808</c:v>
                </c:pt>
                <c:pt idx="3">
                  <c:v>4835</c:v>
                </c:pt>
                <c:pt idx="4">
                  <c:v>4892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990464"/>
        <c:axId val="174992000"/>
      </c:barChart>
      <c:catAx>
        <c:axId val="17499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4992000"/>
        <c:crosses val="autoZero"/>
        <c:auto val="1"/>
        <c:lblAlgn val="ctr"/>
        <c:lblOffset val="100"/>
        <c:noMultiLvlLbl val="0"/>
      </c:catAx>
      <c:valAx>
        <c:axId val="174992000"/>
        <c:scaling>
          <c:orientation val="minMax"/>
          <c:max val="6000"/>
          <c:min val="0"/>
        </c:scaling>
        <c:delete val="1"/>
        <c:axPos val="l"/>
        <c:numFmt formatCode="_ * #,##0_ ;_ * \-#,##0_ ;_ * &quot;-&quot;??_ ;_ @_ " sourceLinked="1"/>
        <c:majorTickMark val="none"/>
        <c:minorTickMark val="none"/>
        <c:tickLblPos val="none"/>
        <c:crossAx val="174990464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90500" h="38100"/>
        </a:sp3d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12962759777978505"/>
          <c:y val="5.4054054054054092E-2"/>
          <c:w val="0.74620928531474562"/>
          <c:h val="0.10774313683762519"/>
        </c:manualLayout>
      </c:layout>
      <c:overlay val="0"/>
      <c:txPr>
        <a:bodyPr/>
        <a:lstStyle/>
        <a:p>
          <a:pPr>
            <a:defRPr lang="en-IN" sz="1400"/>
          </a:pPr>
          <a:endParaRPr lang="en-US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14285714285712E-2"/>
          <c:y val="0.18776017060367453"/>
          <c:w val="0.93452380952380965"/>
          <c:h val="0.6798090551181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ATM Strength</c:v>
                </c:pt>
              </c:strCache>
            </c:strRef>
          </c:tx>
          <c:spPr>
            <a:solidFill>
              <a:srgbClr val="007DC5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5822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</c:dPt>
          <c:dLbls>
            <c:dLbl>
              <c:idx val="4"/>
              <c:layout>
                <c:manualLayout>
                  <c:x val="0"/>
                  <c:y val="1.66666666666666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Q4FY14</c:v>
                </c:pt>
                <c:pt idx="1">
                  <c:v>Q1FY15</c:v>
                </c:pt>
                <c:pt idx="2">
                  <c:v>Q2FY15</c:v>
                </c:pt>
                <c:pt idx="3">
                  <c:v>Q3FY15</c:v>
                </c:pt>
                <c:pt idx="4">
                  <c:v>Q4FY15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16924</c:v>
                </c:pt>
                <c:pt idx="1">
                  <c:v>17640</c:v>
                </c:pt>
                <c:pt idx="2">
                  <c:v>22124</c:v>
                </c:pt>
                <c:pt idx="3">
                  <c:v>24016</c:v>
                </c:pt>
                <c:pt idx="4">
                  <c:v>27379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550464"/>
        <c:axId val="175552000"/>
      </c:barChart>
      <c:catAx>
        <c:axId val="17555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lang="en-IN" sz="1200" b="1"/>
            </a:pPr>
            <a:endParaRPr lang="en-US"/>
          </a:p>
        </c:txPr>
        <c:crossAx val="175552000"/>
        <c:crosses val="autoZero"/>
        <c:auto val="1"/>
        <c:lblAlgn val="ctr"/>
        <c:lblOffset val="100"/>
        <c:noMultiLvlLbl val="0"/>
      </c:catAx>
      <c:valAx>
        <c:axId val="175552000"/>
        <c:scaling>
          <c:orientation val="minMax"/>
          <c:min val="10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17555046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0.8381</cdr:x>
      <cdr:y>0.65</cdr:y>
    </cdr:from>
    <cdr:to>
      <cdr:x>0.95238</cdr:x>
      <cdr:y>0.85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05600" y="2971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66" cy="464504"/>
          </a:xfrm>
          <a:prstGeom prst="rect">
            <a:avLst/>
          </a:prstGeom>
        </p:spPr>
        <p:txBody>
          <a:bodyPr vert="horz" lIns="91397" tIns="45699" rIns="91397" bIns="456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464" y="1"/>
            <a:ext cx="3037365" cy="464504"/>
          </a:xfrm>
          <a:prstGeom prst="rect">
            <a:avLst/>
          </a:prstGeom>
        </p:spPr>
        <p:txBody>
          <a:bodyPr vert="horz" lIns="91397" tIns="45699" rIns="91397" bIns="45699" rtlCol="0"/>
          <a:lstStyle>
            <a:lvl1pPr algn="r">
              <a:defRPr sz="1200"/>
            </a:lvl1pPr>
          </a:lstStyle>
          <a:p>
            <a:fld id="{323B8931-5471-4C76-AAA6-F949DE835E41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14"/>
            <a:ext cx="3037366" cy="464504"/>
          </a:xfrm>
          <a:prstGeom prst="rect">
            <a:avLst/>
          </a:prstGeom>
        </p:spPr>
        <p:txBody>
          <a:bodyPr vert="horz" lIns="91397" tIns="45699" rIns="91397" bIns="456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464" y="8830314"/>
            <a:ext cx="3037365" cy="464504"/>
          </a:xfrm>
          <a:prstGeom prst="rect">
            <a:avLst/>
          </a:prstGeom>
        </p:spPr>
        <p:txBody>
          <a:bodyPr vert="horz" lIns="91397" tIns="45699" rIns="91397" bIns="45699" rtlCol="0" anchor="b"/>
          <a:lstStyle>
            <a:lvl1pPr algn="r">
              <a:defRPr sz="1200"/>
            </a:lvl1pPr>
          </a:lstStyle>
          <a:p>
            <a:fld id="{559B5423-4991-4766-B0A8-5D4B34E3BE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0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3037840" cy="464820"/>
          </a:xfrm>
          <a:prstGeom prst="rect">
            <a:avLst/>
          </a:prstGeom>
        </p:spPr>
        <p:txBody>
          <a:bodyPr vert="horz" lIns="93452" tIns="46728" rIns="93452" bIns="467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4" y="3"/>
            <a:ext cx="3037840" cy="464820"/>
          </a:xfrm>
          <a:prstGeom prst="rect">
            <a:avLst/>
          </a:prstGeom>
        </p:spPr>
        <p:txBody>
          <a:bodyPr vert="horz" lIns="93452" tIns="46728" rIns="93452" bIns="46728" rtlCol="0"/>
          <a:lstStyle>
            <a:lvl1pPr algn="r">
              <a:defRPr sz="1200"/>
            </a:lvl1pPr>
          </a:lstStyle>
          <a:p>
            <a:fld id="{C335AB74-8734-4C9E-8902-CBFA1D3AE00F}" type="datetimeFigureOut">
              <a:rPr lang="en-US" smtClean="0"/>
              <a:pPr/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2" tIns="46728" rIns="93452" bIns="467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415796"/>
            <a:ext cx="5608320" cy="4183380"/>
          </a:xfrm>
          <a:prstGeom prst="rect">
            <a:avLst/>
          </a:prstGeom>
        </p:spPr>
        <p:txBody>
          <a:bodyPr vert="horz" lIns="93452" tIns="46728" rIns="93452" bIns="467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829970"/>
            <a:ext cx="3037840" cy="464820"/>
          </a:xfrm>
          <a:prstGeom prst="rect">
            <a:avLst/>
          </a:prstGeom>
        </p:spPr>
        <p:txBody>
          <a:bodyPr vert="horz" lIns="93452" tIns="46728" rIns="93452" bIns="467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4" y="8829970"/>
            <a:ext cx="3037840" cy="464820"/>
          </a:xfrm>
          <a:prstGeom prst="rect">
            <a:avLst/>
          </a:prstGeom>
        </p:spPr>
        <p:txBody>
          <a:bodyPr vert="horz" lIns="93452" tIns="46728" rIns="93452" bIns="46728" rtlCol="0" anchor="b"/>
          <a:lstStyle>
            <a:lvl1pPr algn="r">
              <a:defRPr sz="1200"/>
            </a:lvl1pPr>
          </a:lstStyle>
          <a:p>
            <a:fld id="{6563EFD9-F6C9-423A-B1A7-E849A00425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4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EFD9-F6C9-423A-B1A7-E849A00425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68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153A2-7CC8-4D1C-B471-6A1051A246F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9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EFD9-F6C9-423A-B1A7-E849A004251C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EFD9-F6C9-423A-B1A7-E849A004251C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EFD9-F6C9-423A-B1A7-E849A004251C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3EFD9-F6C9-423A-B1A7-E849A004251C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6645C28-550D-48FF-84CB-4744571ADA5B}" type="slidenum">
              <a:rPr lang="en-US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6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4BCAB-6C41-4D0C-8288-26DA5AF4A23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153A2-7CC8-4D1C-B471-6A1051A246F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9513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4BCAB-6C41-4D0C-8288-26DA5AF4A2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62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CF431A-70B3-46AB-BFD6-93F583CBD96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6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CF431A-70B3-46AB-BFD6-93F583CBD96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6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CF431A-70B3-46AB-BFD6-93F583CBD96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6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9788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CF431A-70B3-46AB-BFD6-93F583CBD96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6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4BCAB-6C41-4D0C-8288-26DA5AF4A23E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DA1A-98BC-41D8-AF55-D1017DE3E8A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76200" y="5562600"/>
            <a:ext cx="8915400" cy="1143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13746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:\G\QTRJUN10\BoI Presentations\pictures\Bank_Of_India_300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3465"/>
            <a:ext cx="18351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129E2-473D-43B2-A52D-8636C747BB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257032"/>
      </p:ext>
    </p:extLst>
  </p:cSld>
  <p:clrMapOvr>
    <a:masterClrMapping/>
  </p:clrMapOvr>
  <p:transition spd="med">
    <p:fad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2EFA-4698-47E9-85EF-F51EDDEA68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60309"/>
      </p:ext>
    </p:extLst>
  </p:cSld>
  <p:clrMapOvr>
    <a:masterClrMapping/>
  </p:clrMapOvr>
  <p:transition spd="med"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24EE-6020-484D-BDD3-92830A3B2B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75884"/>
      </p:ext>
    </p:extLst>
  </p:cSld>
  <p:clrMapOvr>
    <a:masterClrMapping/>
  </p:clrMapOvr>
  <p:transition spd="med"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B559-4980-42FB-B527-175B42B1D3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22050"/>
      </p:ext>
    </p:extLst>
  </p:cSld>
  <p:clrMapOvr>
    <a:masterClrMapping/>
  </p:clrMapOvr>
  <p:transition spd="med"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0E25A-66E0-4457-81E8-0BF0798A21B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32094"/>
      </p:ext>
    </p:extLst>
  </p:cSld>
  <p:clrMapOvr>
    <a:masterClrMapping/>
  </p:clrMapOvr>
  <p:transition spd="med"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F2FDD-C217-468E-A21B-439FDFC81E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19068"/>
      </p:ext>
    </p:extLst>
  </p:cSld>
  <p:clrMapOvr>
    <a:masterClrMapping/>
  </p:clrMapOvr>
  <p:transition spd="med"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675E-A705-4331-97C5-70014E77B1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7642"/>
      </p:ext>
    </p:extLst>
  </p:cSld>
  <p:clrMapOvr>
    <a:masterClrMapping/>
  </p:clrMapOvr>
  <p:transition spd="med"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327D-6606-4A72-9961-41C74383BA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73635"/>
      </p:ext>
    </p:extLst>
  </p:cSld>
  <p:clrMapOvr>
    <a:masterClrMapping/>
  </p:clrMapOvr>
  <p:transition spd="med"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14D0-E9B4-45E9-9E7A-874164143D0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28823"/>
      </p:ext>
    </p:extLst>
  </p:cSld>
  <p:clrMapOvr>
    <a:masterClrMapping/>
  </p:clrMapOvr>
  <p:transition spd="med"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EE2D-24B4-405E-8F59-322F7066E3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87072"/>
      </p:ext>
    </p:extLst>
  </p:cSld>
  <p:clrMapOvr>
    <a:masterClrMapping/>
  </p:clrMapOvr>
  <p:transition spd="med"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FD3B-F997-4120-8EC7-C8C1B564188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9017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E3D93-4ED7-4310-BD04-59E4A50BC5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51004"/>
      </p:ext>
    </p:extLst>
  </p:cSld>
  <p:clrMapOvr>
    <a:masterClrMapping/>
  </p:clrMapOvr>
  <p:transition spd="med">
    <p:fad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307D-C9A9-4887-ACA9-81AD186F47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63507"/>
      </p:ext>
    </p:extLst>
  </p:cSld>
  <p:clrMapOvr>
    <a:masterClrMapping/>
  </p:clrMapOvr>
  <p:transition spd="med"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7A99-1B45-41B5-AB69-59E009FA08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68254"/>
      </p:ext>
    </p:extLst>
  </p:cSld>
  <p:clrMapOvr>
    <a:masterClrMapping/>
  </p:clrMapOvr>
  <p:transition spd="med"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33EF-2E55-42C2-A0CA-2CA644C227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29094"/>
      </p:ext>
    </p:extLst>
  </p:cSld>
  <p:clrMapOvr>
    <a:masterClrMapping/>
  </p:clrMapOvr>
  <p:transition spd="med"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CEB1E-CB89-4C93-B3A8-3B837EDEC5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0579"/>
      </p:ext>
    </p:extLst>
  </p:cSld>
  <p:clrMapOvr>
    <a:masterClrMapping/>
  </p:clrMapOvr>
  <p:transition spd="med"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9CBF-841C-4C83-B5FD-5776D35C1E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314791"/>
      </p:ext>
    </p:extLst>
  </p:cSld>
  <p:clrMapOvr>
    <a:masterClrMapping/>
  </p:clrMapOvr>
  <p:transition spd="med"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741A8-A963-46C0-AEBA-D68AB4EE25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516283"/>
      </p:ext>
    </p:extLst>
  </p:cSld>
  <p:clrMapOvr>
    <a:masterClrMapping/>
  </p:clrMapOvr>
  <p:transition spd="med"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8BAD3-CD7E-424B-9FBF-2E14A9C209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946998"/>
      </p:ext>
    </p:extLst>
  </p:cSld>
  <p:clrMapOvr>
    <a:masterClrMapping/>
  </p:clrMapOvr>
  <p:transition spd="med"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A41B-75C5-41CC-80D2-DA73EBF041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065315"/>
      </p:ext>
    </p:extLst>
  </p:cSld>
  <p:clrMapOvr>
    <a:masterClrMapping/>
  </p:clrMapOvr>
  <p:transition spd="med">
    <p:fad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422FE-7E85-426D-BE35-4EDC6E4700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46934"/>
      </p:ext>
    </p:extLst>
  </p:cSld>
  <p:clrMapOvr>
    <a:masterClrMapping/>
  </p:clrMapOvr>
  <p:transition spd="med">
    <p:fad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3C0F-94B3-40F6-B186-AEEF0010C8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38902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97CA-B6F8-41B9-B81E-01920E8085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15196"/>
      </p:ext>
    </p:extLst>
  </p:cSld>
  <p:clrMapOvr>
    <a:masterClrMapping/>
  </p:clrMapOvr>
  <p:transition spd="med">
    <p:fad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1362-A278-4E6C-95E8-0277D702E7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19526"/>
      </p:ext>
    </p:extLst>
  </p:cSld>
  <p:clrMapOvr>
    <a:masterClrMapping/>
  </p:clrMapOvr>
  <p:transition spd="med">
    <p:fad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1EDF-931E-41BE-A42D-AFFC895888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852082"/>
      </p:ext>
    </p:extLst>
  </p:cSld>
  <p:clrMapOvr>
    <a:masterClrMapping/>
  </p:clrMapOvr>
  <p:transition spd="med">
    <p:fad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405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57321-6F24-45BD-954E-3D9B5ECDAA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744287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8C37-5352-4A50-90E3-20633B970F5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97587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1" y="0"/>
            <a:ext cx="8572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F99C-0F09-4DD2-8FF3-FB3B3C2A156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45413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CF00-B228-4955-8010-5B9D95B15A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62442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3D83-3DC7-4860-91E3-2A2208928D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9568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2EFA-4698-47E9-85EF-F51EDDEA68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613701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24EE-6020-484D-BDD3-92830A3B2B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1045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222BE-9C33-4613-B7F7-0DA0A1598D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77022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B559-4980-42FB-B527-175B42B1D3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1826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0E25A-66E0-4457-81E8-0BF0798A21B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560374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F2FDD-C217-468E-A21B-439FDFC81E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58171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675E-A705-4331-97C5-70014E77B1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94323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327D-6606-4A72-9961-41C74383BA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86202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14D0-E9B4-45E9-9E7A-874164143D0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81278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EE2D-24B4-405E-8F59-322F7066E3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76074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FD3B-F997-4120-8EC7-C8C1B564188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6627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307D-C9A9-4887-ACA9-81AD186F47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2229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7A99-1B45-41B5-AB69-59E009FA08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384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3924-5DE7-42F2-8EF0-EF6ED97180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89266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33EF-2E55-42C2-A0CA-2CA644C227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876964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CEB1E-CB89-4C93-B3A8-3B837EDEC5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27062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9CBF-841C-4C83-B5FD-5776D35C1E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559923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741A8-A963-46C0-AEBA-D68AB4EE25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64354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8BAD3-CD7E-424B-9FBF-2E14A9C209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93556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A41B-75C5-41CC-80D2-DA73EBF041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50727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422FE-7E85-426D-BE35-4EDC6E4700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526083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3C0F-94B3-40F6-B186-AEEF0010C8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358487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1362-A278-4E6C-95E8-0277D702E7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5758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1EDF-931E-41BE-A42D-AFFC895888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0886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823C-16F7-4AAC-A6A9-95356169A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18489"/>
      </p:ext>
    </p:extLst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823C-16F7-4AAC-A6A9-95356169A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26468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DA1A-98BC-41D8-AF55-D1017DE3E8A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76200" y="5562600"/>
            <a:ext cx="8915400" cy="1143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89178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222BE-9C33-4613-B7F7-0DA0A1598D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16441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3924-5DE7-42F2-8EF0-EF6ED97180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11626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823C-16F7-4AAC-A6A9-95356169A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2229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743AE-14F3-46EA-A9C3-E776081ECC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020581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EE2E9-6B30-480E-A99E-4026ABFB09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11549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F9668-E8EA-411C-B50B-F78F8EB34F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011605"/>
      </p:ext>
    </p:extLst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D313-5F60-48A3-AADB-0C5AE46099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35837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743AE-14F3-46EA-A9C3-E776081ECC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807902"/>
      </p:ext>
    </p:extLst>
  </p:cSld>
  <p:clrMapOvr>
    <a:masterClrMapping/>
  </p:clrMapOvr>
  <p:transition spd="med"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3885-ACBC-4547-9081-0D4DBBCE5A9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07481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:\G\QTRJUN10\BoI Presentations\pictures\Bank_Of_India_300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3465"/>
            <a:ext cx="18351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129E2-473D-43B2-A52D-8636C747BB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925981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E3D93-4ED7-4310-BD04-59E4A50BC5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06826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97CA-B6F8-41B9-B81E-01920E8085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5860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57321-6F24-45BD-954E-3D9B5ECDAA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67020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8C37-5352-4A50-90E3-20633B970F5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244236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1" y="0"/>
            <a:ext cx="8572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F99C-0F09-4DD2-8FF3-FB3B3C2A156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15058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CF00-B228-4955-8010-5B9D95B15A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025945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3D83-3DC7-4860-91E3-2A2208928D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305243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2EFA-4698-47E9-85EF-F51EDDEA68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3094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EE2E9-6B30-480E-A99E-4026ABFB09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83103"/>
      </p:ext>
    </p:extLst>
  </p:cSld>
  <p:clrMapOvr>
    <a:masterClrMapping/>
  </p:clrMapOvr>
  <p:transition spd="med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24EE-6020-484D-BDD3-92830A3B2B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16870"/>
      </p:ext>
    </p:extLst>
  </p:cSld>
  <p:clrMapOvr>
    <a:masterClrMapping/>
  </p:clrMapOvr>
  <p:transition spd="med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B559-4980-42FB-B527-175B42B1D3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92479"/>
      </p:ext>
    </p:extLst>
  </p:cSld>
  <p:clrMapOvr>
    <a:masterClrMapping/>
  </p:clrMapOvr>
  <p:transition spd="med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0E25A-66E0-4457-81E8-0BF0798A21B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73969"/>
      </p:ext>
    </p:extLst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F2FDD-C217-468E-A21B-439FDFC81E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49697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675E-A705-4331-97C5-70014E77B1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14705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327D-6606-4A72-9961-41C74383BA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91098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14D0-E9B4-45E9-9E7A-874164143D0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25571"/>
      </p:ext>
    </p:extLst>
  </p:cSld>
  <p:clrMapOvr>
    <a:masterClrMapping/>
  </p:clrMapOvr>
  <p:transition spd="med"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EE2D-24B4-405E-8F59-322F7066E3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23806"/>
      </p:ext>
    </p:extLst>
  </p:cSld>
  <p:clrMapOvr>
    <a:masterClrMapping/>
  </p:clrMapOvr>
  <p:transition spd="med"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FD3B-F997-4120-8EC7-C8C1B564188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84283"/>
      </p:ext>
    </p:extLst>
  </p:cSld>
  <p:clrMapOvr>
    <a:masterClrMapping/>
  </p:clrMapOvr>
  <p:transition spd="med"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307D-C9A9-4887-ACA9-81AD186F47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1405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F9668-E8EA-411C-B50B-F78F8EB34F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12146"/>
      </p:ext>
    </p:extLst>
  </p:cSld>
  <p:clrMapOvr>
    <a:masterClrMapping/>
  </p:clrMapOvr>
  <p:transition spd="med"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7A99-1B45-41B5-AB69-59E009FA08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41040"/>
      </p:ext>
    </p:extLst>
  </p:cSld>
  <p:clrMapOvr>
    <a:masterClrMapping/>
  </p:clrMapOvr>
  <p:transition spd="med"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033EF-2E55-42C2-A0CA-2CA644C227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91915"/>
      </p:ext>
    </p:extLst>
  </p:cSld>
  <p:clrMapOvr>
    <a:masterClrMapping/>
  </p:clrMapOvr>
  <p:transition spd="med"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CEB1E-CB89-4C93-B3A8-3B837EDEC5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68336"/>
      </p:ext>
    </p:extLst>
  </p:cSld>
  <p:clrMapOvr>
    <a:masterClrMapping/>
  </p:clrMapOvr>
  <p:transition spd="med"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9CBF-841C-4C83-B5FD-5776D35C1E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18859"/>
      </p:ext>
    </p:extLst>
  </p:cSld>
  <p:clrMapOvr>
    <a:masterClrMapping/>
  </p:clrMapOvr>
  <p:transition spd="med"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741A8-A963-46C0-AEBA-D68AB4EE25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28057"/>
      </p:ext>
    </p:extLst>
  </p:cSld>
  <p:clrMapOvr>
    <a:masterClrMapping/>
  </p:clrMapOvr>
  <p:transition spd="med"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8BAD3-CD7E-424B-9FBF-2E14A9C209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3080"/>
      </p:ext>
    </p:extLst>
  </p:cSld>
  <p:clrMapOvr>
    <a:masterClrMapping/>
  </p:clrMapOvr>
  <p:transition spd="med"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A41B-75C5-41CC-80D2-DA73EBF041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38951"/>
      </p:ext>
    </p:extLst>
  </p:cSld>
  <p:clrMapOvr>
    <a:masterClrMapping/>
  </p:clrMapOvr>
  <p:transition spd="med"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422FE-7E85-426D-BE35-4EDC6E4700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87444"/>
      </p:ext>
    </p:extLst>
  </p:cSld>
  <p:clrMapOvr>
    <a:masterClrMapping/>
  </p:clrMapOvr>
  <p:transition spd="med"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3C0F-94B3-40F6-B186-AEEF0010C86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12490"/>
      </p:ext>
    </p:extLst>
  </p:cSld>
  <p:clrMapOvr>
    <a:masterClrMapping/>
  </p:clrMapOvr>
  <p:transition spd="med"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1362-A278-4E6C-95E8-0277D702E7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0947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D313-5F60-48A3-AADB-0C5AE46099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616257"/>
      </p:ext>
    </p:extLst>
  </p:cSld>
  <p:clrMapOvr>
    <a:masterClrMapping/>
  </p:clrMapOvr>
  <p:transition spd="med"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1EDF-931E-41BE-A42D-AFFC895888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085477"/>
      </p:ext>
    </p:extLst>
  </p:cSld>
  <p:clrMapOvr>
    <a:masterClrMapping/>
  </p:clrMapOvr>
  <p:transition spd="med"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896BD-255E-4C3A-8A3D-322D242742B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78619"/>
      </p:ext>
    </p:extLst>
  </p:cSld>
  <p:clrMapOvr>
    <a:masterClrMapping/>
  </p:clrMapOvr>
  <p:transition spd="med"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823C-16F7-4AAC-A6A9-95356169A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882647"/>
      </p:ext>
    </p:extLst>
  </p:cSld>
  <p:clrMapOvr>
    <a:masterClrMapping/>
  </p:clrMapOvr>
  <p:transition spd="med"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DA1A-98BC-41D8-AF55-D1017DE3E8A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76200" y="5562600"/>
            <a:ext cx="8915400" cy="1143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68370"/>
      </p:ext>
    </p:extLst>
  </p:cSld>
  <p:clrMapOvr>
    <a:masterClrMapping/>
  </p:clrMapOvr>
  <p:transition spd="med"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222BE-9C33-4613-B7F7-0DA0A1598D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68737"/>
      </p:ext>
    </p:extLst>
  </p:cSld>
  <p:clrMapOvr>
    <a:masterClrMapping/>
  </p:clrMapOvr>
  <p:transition spd="med"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3924-5DE7-42F2-8EF0-EF6ED97180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71530"/>
      </p:ext>
    </p:extLst>
  </p:cSld>
  <p:clrMapOvr>
    <a:masterClrMapping/>
  </p:clrMapOvr>
  <p:transition spd="med"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823C-16F7-4AAC-A6A9-95356169AA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32425"/>
      </p:ext>
    </p:extLst>
  </p:cSld>
  <p:clrMapOvr>
    <a:masterClrMapping/>
  </p:clrMapOvr>
  <p:transition spd="med"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743AE-14F3-46EA-A9C3-E776081ECC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60949"/>
      </p:ext>
    </p:extLst>
  </p:cSld>
  <p:clrMapOvr>
    <a:masterClrMapping/>
  </p:clrMapOvr>
  <p:transition spd="med"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EE2E9-6B30-480E-A99E-4026ABFB09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30027"/>
      </p:ext>
    </p:extLst>
  </p:cSld>
  <p:clrMapOvr>
    <a:masterClrMapping/>
  </p:clrMapOvr>
  <p:transition spd="med"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F9668-E8EA-411C-B50B-F78F8EB34F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5224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3885-ACBC-4547-9081-0D4DBBCE5A9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295962"/>
      </p:ext>
    </p:extLst>
  </p:cSld>
  <p:clrMapOvr>
    <a:masterClrMapping/>
  </p:clrMapOvr>
  <p:transition spd="med"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D313-5F60-48A3-AADB-0C5AE46099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519527"/>
      </p:ext>
    </p:extLst>
  </p:cSld>
  <p:clrMapOvr>
    <a:masterClrMapping/>
  </p:clrMapOvr>
  <p:transition spd="med"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3885-ACBC-4547-9081-0D4DBBCE5A9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721744"/>
      </p:ext>
    </p:extLst>
  </p:cSld>
  <p:clrMapOvr>
    <a:masterClrMapping/>
  </p:clrMapOvr>
  <p:transition spd="med"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:\G\QTRJUN10\BoI Presentations\pictures\Bank_Of_India_300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3465"/>
            <a:ext cx="18351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129E2-473D-43B2-A52D-8636C747BB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28636"/>
      </p:ext>
    </p:extLst>
  </p:cSld>
  <p:clrMapOvr>
    <a:masterClrMapping/>
  </p:clrMapOvr>
  <p:transition spd="med"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E3D93-4ED7-4310-BD04-59E4A50BC5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97136"/>
      </p:ext>
    </p:extLst>
  </p:cSld>
  <p:clrMapOvr>
    <a:masterClrMapping/>
  </p:clrMapOvr>
  <p:transition spd="med"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97CA-B6F8-41B9-B81E-01920E8085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453940"/>
      </p:ext>
    </p:extLst>
  </p:cSld>
  <p:clrMapOvr>
    <a:masterClrMapping/>
  </p:clrMapOvr>
  <p:transition spd="med"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57321-6F24-45BD-954E-3D9B5ECDAA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28624"/>
      </p:ext>
    </p:extLst>
  </p:cSld>
  <p:clrMapOvr>
    <a:masterClrMapping/>
  </p:clrMapOvr>
  <p:transition spd="med"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8C37-5352-4A50-90E3-20633B970F5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79531"/>
      </p:ext>
    </p:extLst>
  </p:cSld>
  <p:clrMapOvr>
    <a:masterClrMapping/>
  </p:clrMapOvr>
  <p:transition spd="med"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1" y="0"/>
            <a:ext cx="8572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F99C-0F09-4DD2-8FF3-FB3B3C2A156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3295"/>
      </p:ext>
    </p:extLst>
  </p:cSld>
  <p:clrMapOvr>
    <a:masterClrMapping/>
  </p:clrMapOvr>
  <p:transition spd="med"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CF00-B228-4955-8010-5B9D95B15A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56976"/>
      </p:ext>
    </p:extLst>
  </p:cSld>
  <p:clrMapOvr>
    <a:masterClrMapping/>
  </p:clrMapOvr>
  <p:transition spd="med"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C3D83-3DC7-4860-91E3-2A2208928D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58048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slideLayout" Target="../slideLayouts/slideLayout59.xml"/><Relationship Id="rId26" Type="http://schemas.openxmlformats.org/officeDocument/2006/relationships/slideLayout" Target="../slideLayouts/slideLayout67.xml"/><Relationship Id="rId39" Type="http://schemas.openxmlformats.org/officeDocument/2006/relationships/slideLayout" Target="../slideLayouts/slideLayout80.xml"/><Relationship Id="rId3" Type="http://schemas.openxmlformats.org/officeDocument/2006/relationships/slideLayout" Target="../slideLayouts/slideLayout44.xml"/><Relationship Id="rId21" Type="http://schemas.openxmlformats.org/officeDocument/2006/relationships/slideLayout" Target="../slideLayouts/slideLayout62.xml"/><Relationship Id="rId34" Type="http://schemas.openxmlformats.org/officeDocument/2006/relationships/slideLayout" Target="../slideLayouts/slideLayout75.xml"/><Relationship Id="rId42" Type="http://schemas.openxmlformats.org/officeDocument/2006/relationships/theme" Target="../theme/theme2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5" Type="http://schemas.openxmlformats.org/officeDocument/2006/relationships/slideLayout" Target="../slideLayouts/slideLayout66.xml"/><Relationship Id="rId33" Type="http://schemas.openxmlformats.org/officeDocument/2006/relationships/slideLayout" Target="../slideLayouts/slideLayout74.xml"/><Relationship Id="rId38" Type="http://schemas.openxmlformats.org/officeDocument/2006/relationships/slideLayout" Target="../slideLayouts/slideLayout79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20" Type="http://schemas.openxmlformats.org/officeDocument/2006/relationships/slideLayout" Target="../slideLayouts/slideLayout61.xml"/><Relationship Id="rId29" Type="http://schemas.openxmlformats.org/officeDocument/2006/relationships/slideLayout" Target="../slideLayouts/slideLayout70.xml"/><Relationship Id="rId41" Type="http://schemas.openxmlformats.org/officeDocument/2006/relationships/slideLayout" Target="../slideLayouts/slideLayout82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24" Type="http://schemas.openxmlformats.org/officeDocument/2006/relationships/slideLayout" Target="../slideLayouts/slideLayout65.xml"/><Relationship Id="rId32" Type="http://schemas.openxmlformats.org/officeDocument/2006/relationships/slideLayout" Target="../slideLayouts/slideLayout73.xml"/><Relationship Id="rId37" Type="http://schemas.openxmlformats.org/officeDocument/2006/relationships/slideLayout" Target="../slideLayouts/slideLayout78.xml"/><Relationship Id="rId40" Type="http://schemas.openxmlformats.org/officeDocument/2006/relationships/slideLayout" Target="../slideLayouts/slideLayout81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23" Type="http://schemas.openxmlformats.org/officeDocument/2006/relationships/slideLayout" Target="../slideLayouts/slideLayout64.xml"/><Relationship Id="rId28" Type="http://schemas.openxmlformats.org/officeDocument/2006/relationships/slideLayout" Target="../slideLayouts/slideLayout69.xml"/><Relationship Id="rId36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51.xml"/><Relationship Id="rId19" Type="http://schemas.openxmlformats.org/officeDocument/2006/relationships/slideLayout" Target="../slideLayouts/slideLayout60.xml"/><Relationship Id="rId31" Type="http://schemas.openxmlformats.org/officeDocument/2006/relationships/slideLayout" Target="../slideLayouts/slideLayout72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Relationship Id="rId22" Type="http://schemas.openxmlformats.org/officeDocument/2006/relationships/slideLayout" Target="../slideLayouts/slideLayout63.xml"/><Relationship Id="rId27" Type="http://schemas.openxmlformats.org/officeDocument/2006/relationships/slideLayout" Target="../slideLayouts/slideLayout68.xml"/><Relationship Id="rId30" Type="http://schemas.openxmlformats.org/officeDocument/2006/relationships/slideLayout" Target="../slideLayouts/slideLayout71.xml"/><Relationship Id="rId35" Type="http://schemas.openxmlformats.org/officeDocument/2006/relationships/slideLayout" Target="../slideLayouts/slideLayout76.xml"/><Relationship Id="rId43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slideLayout" Target="../slideLayouts/slideLayout95.xml"/><Relationship Id="rId18" Type="http://schemas.openxmlformats.org/officeDocument/2006/relationships/slideLayout" Target="../slideLayouts/slideLayout100.xml"/><Relationship Id="rId26" Type="http://schemas.openxmlformats.org/officeDocument/2006/relationships/slideLayout" Target="../slideLayouts/slideLayout108.xml"/><Relationship Id="rId39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85.xml"/><Relationship Id="rId21" Type="http://schemas.openxmlformats.org/officeDocument/2006/relationships/slideLayout" Target="../slideLayouts/slideLayout103.xml"/><Relationship Id="rId34" Type="http://schemas.openxmlformats.org/officeDocument/2006/relationships/slideLayout" Target="../slideLayouts/slideLayout116.xml"/><Relationship Id="rId42" Type="http://schemas.openxmlformats.org/officeDocument/2006/relationships/image" Target="../media/image1.jpeg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17" Type="http://schemas.openxmlformats.org/officeDocument/2006/relationships/slideLayout" Target="../slideLayouts/slideLayout99.xml"/><Relationship Id="rId25" Type="http://schemas.openxmlformats.org/officeDocument/2006/relationships/slideLayout" Target="../slideLayouts/slideLayout107.xml"/><Relationship Id="rId33" Type="http://schemas.openxmlformats.org/officeDocument/2006/relationships/slideLayout" Target="../slideLayouts/slideLayout115.xml"/><Relationship Id="rId38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98.xml"/><Relationship Id="rId20" Type="http://schemas.openxmlformats.org/officeDocument/2006/relationships/slideLayout" Target="../slideLayouts/slideLayout102.xml"/><Relationship Id="rId29" Type="http://schemas.openxmlformats.org/officeDocument/2006/relationships/slideLayout" Target="../slideLayouts/slideLayout111.xml"/><Relationship Id="rId41" Type="http://schemas.openxmlformats.org/officeDocument/2006/relationships/theme" Target="../theme/theme3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24" Type="http://schemas.openxmlformats.org/officeDocument/2006/relationships/slideLayout" Target="../slideLayouts/slideLayout106.xml"/><Relationship Id="rId32" Type="http://schemas.openxmlformats.org/officeDocument/2006/relationships/slideLayout" Target="../slideLayouts/slideLayout114.xml"/><Relationship Id="rId37" Type="http://schemas.openxmlformats.org/officeDocument/2006/relationships/slideLayout" Target="../slideLayouts/slideLayout119.xml"/><Relationship Id="rId40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87.xml"/><Relationship Id="rId15" Type="http://schemas.openxmlformats.org/officeDocument/2006/relationships/slideLayout" Target="../slideLayouts/slideLayout97.xml"/><Relationship Id="rId23" Type="http://schemas.openxmlformats.org/officeDocument/2006/relationships/slideLayout" Target="../slideLayouts/slideLayout105.xml"/><Relationship Id="rId28" Type="http://schemas.openxmlformats.org/officeDocument/2006/relationships/slideLayout" Target="../slideLayouts/slideLayout110.xml"/><Relationship Id="rId36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92.xml"/><Relationship Id="rId19" Type="http://schemas.openxmlformats.org/officeDocument/2006/relationships/slideLayout" Target="../slideLayouts/slideLayout101.xml"/><Relationship Id="rId31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slideLayout" Target="../slideLayouts/slideLayout96.xml"/><Relationship Id="rId22" Type="http://schemas.openxmlformats.org/officeDocument/2006/relationships/slideLayout" Target="../slideLayouts/slideLayout104.xml"/><Relationship Id="rId27" Type="http://schemas.openxmlformats.org/officeDocument/2006/relationships/slideLayout" Target="../slideLayouts/slideLayout109.xml"/><Relationship Id="rId30" Type="http://schemas.openxmlformats.org/officeDocument/2006/relationships/slideLayout" Target="../slideLayouts/slideLayout112.xml"/><Relationship Id="rId35" Type="http://schemas.openxmlformats.org/officeDocument/2006/relationships/slideLayout" Target="../slideLayouts/slideLayout1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B662B-FFB9-4E3A-BC20-82D21A4FE035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6812281"/>
            <a:ext cx="9144000" cy="45719"/>
            <a:chOff x="0" y="6812281"/>
            <a:chExt cx="9144000" cy="4571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" name="Rectangle 2"/>
            <p:cNvSpPr/>
            <p:nvPr userDrawn="1"/>
          </p:nvSpPr>
          <p:spPr>
            <a:xfrm flipV="1">
              <a:off x="0" y="6812281"/>
              <a:ext cx="9144000" cy="45719"/>
            </a:xfrm>
            <a:prstGeom prst="rect">
              <a:avLst/>
            </a:prstGeom>
            <a:solidFill>
              <a:srgbClr val="007DC5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400800" y="6812281"/>
              <a:ext cx="2743200" cy="45719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0" y="381000"/>
            <a:ext cx="7620000" cy="547048"/>
            <a:chOff x="0" y="381000"/>
            <a:chExt cx="7620000" cy="547048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381000"/>
              <a:ext cx="7620000" cy="474134"/>
            </a:xfrm>
            <a:prstGeom prst="rect">
              <a:avLst/>
            </a:prstGeom>
            <a:solidFill>
              <a:srgbClr val="007DC5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851848"/>
              <a:ext cx="7620000" cy="76200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TextBox 19"/>
          <p:cNvSpPr txBox="1"/>
          <p:nvPr userDrawn="1"/>
        </p:nvSpPr>
        <p:spPr>
          <a:xfrm>
            <a:off x="381000" y="6324600"/>
            <a:ext cx="8305800" cy="323165"/>
          </a:xfrm>
          <a:prstGeom prst="rect">
            <a:avLst/>
          </a:prstGeom>
          <a:solidFill>
            <a:srgbClr val="007DC5"/>
          </a:solidFill>
          <a:ln>
            <a:solidFill>
              <a:srgbClr val="F5822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endParaRPr lang="en-IN" sz="1500" b="1" dirty="0" smtClean="0">
              <a:solidFill>
                <a:schemeClr val="bg1"/>
              </a:solidFill>
            </a:endParaRPr>
          </a:p>
        </p:txBody>
      </p:sp>
      <p:pic>
        <p:nvPicPr>
          <p:cNvPr id="15" name="Picture 2" descr="J:\Bank of India - English Logo.jpg"/>
          <p:cNvPicPr>
            <a:picLocks noChangeAspect="1" noChangeArrowheads="1"/>
          </p:cNvPicPr>
          <p:nvPr userDrawn="1"/>
        </p:nvPicPr>
        <p:blipFill>
          <a:blip r:embed="rId43" cstate="print"/>
          <a:srcRect l="9140" t="9375" r="10586" b="50000"/>
          <a:stretch>
            <a:fillRect/>
          </a:stretch>
        </p:blipFill>
        <p:spPr bwMode="auto">
          <a:xfrm>
            <a:off x="7620000" y="304800"/>
            <a:ext cx="1447800" cy="652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612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0" r:id="rId39"/>
    <p:sldLayoutId id="2147483703" r:id="rId40"/>
    <p:sldLayoutId id="2147483790" r:id="rId4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B662B-FFB9-4E3A-BC20-82D21A4FE035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6812281"/>
            <a:ext cx="9144000" cy="45719"/>
            <a:chOff x="0" y="6812281"/>
            <a:chExt cx="9144000" cy="4571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" name="Rectangle 2"/>
            <p:cNvSpPr/>
            <p:nvPr userDrawn="1"/>
          </p:nvSpPr>
          <p:spPr>
            <a:xfrm flipV="1">
              <a:off x="0" y="6812281"/>
              <a:ext cx="9144000" cy="45719"/>
            </a:xfrm>
            <a:prstGeom prst="rect">
              <a:avLst/>
            </a:prstGeom>
            <a:solidFill>
              <a:srgbClr val="007DC5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400800" y="6812281"/>
              <a:ext cx="2743200" cy="45719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0" y="381000"/>
            <a:ext cx="7620000" cy="547048"/>
            <a:chOff x="0" y="381000"/>
            <a:chExt cx="7620000" cy="547048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381000"/>
              <a:ext cx="7620000" cy="474134"/>
            </a:xfrm>
            <a:prstGeom prst="rect">
              <a:avLst/>
            </a:prstGeom>
            <a:solidFill>
              <a:srgbClr val="007DC5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851848"/>
              <a:ext cx="7620000" cy="76200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TextBox 19"/>
          <p:cNvSpPr txBox="1"/>
          <p:nvPr userDrawn="1"/>
        </p:nvSpPr>
        <p:spPr>
          <a:xfrm>
            <a:off x="381000" y="6324600"/>
            <a:ext cx="8305800" cy="323165"/>
          </a:xfrm>
          <a:prstGeom prst="rect">
            <a:avLst/>
          </a:prstGeom>
          <a:solidFill>
            <a:srgbClr val="007DC5"/>
          </a:solidFill>
          <a:ln>
            <a:solidFill>
              <a:srgbClr val="F5822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endParaRPr lang="en-IN" sz="1500" b="1" dirty="0" smtClean="0">
              <a:solidFill>
                <a:prstClr val="white"/>
              </a:solidFill>
            </a:endParaRPr>
          </a:p>
        </p:txBody>
      </p:sp>
      <p:pic>
        <p:nvPicPr>
          <p:cNvPr id="15" name="Picture 2" descr="J:\Bank of India - English Logo.jpg"/>
          <p:cNvPicPr>
            <a:picLocks noChangeAspect="1" noChangeArrowheads="1"/>
          </p:cNvPicPr>
          <p:nvPr userDrawn="1"/>
        </p:nvPicPr>
        <p:blipFill>
          <a:blip r:embed="rId43" cstate="print"/>
          <a:srcRect l="9140" t="9375" r="10586" b="50000"/>
          <a:stretch>
            <a:fillRect/>
          </a:stretch>
        </p:blipFill>
        <p:spPr bwMode="auto">
          <a:xfrm>
            <a:off x="7620000" y="304800"/>
            <a:ext cx="1447800" cy="652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6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2" r:id="rId28"/>
    <p:sldLayoutId id="2147483733" r:id="rId29"/>
    <p:sldLayoutId id="2147483734" r:id="rId30"/>
    <p:sldLayoutId id="2147483735" r:id="rId31"/>
    <p:sldLayoutId id="2147483736" r:id="rId32"/>
    <p:sldLayoutId id="2147483737" r:id="rId33"/>
    <p:sldLayoutId id="2147483738" r:id="rId34"/>
    <p:sldLayoutId id="2147483739" r:id="rId35"/>
    <p:sldLayoutId id="2147483740" r:id="rId36"/>
    <p:sldLayoutId id="2147483741" r:id="rId37"/>
    <p:sldLayoutId id="2147483742" r:id="rId38"/>
    <p:sldLayoutId id="2147483743" r:id="rId39"/>
    <p:sldLayoutId id="2147483744" r:id="rId40"/>
    <p:sldLayoutId id="2147483745" r:id="rId4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B662B-FFB9-4E3A-BC20-82D21A4FE035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6812281"/>
            <a:ext cx="9144000" cy="45719"/>
            <a:chOff x="0" y="6812281"/>
            <a:chExt cx="9144000" cy="45719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" name="Rectangle 2"/>
            <p:cNvSpPr/>
            <p:nvPr userDrawn="1"/>
          </p:nvSpPr>
          <p:spPr>
            <a:xfrm flipV="1">
              <a:off x="0" y="6812281"/>
              <a:ext cx="9144000" cy="45719"/>
            </a:xfrm>
            <a:prstGeom prst="rect">
              <a:avLst/>
            </a:prstGeom>
            <a:solidFill>
              <a:srgbClr val="007DC5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400800" y="6812281"/>
              <a:ext cx="2743200" cy="45719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0" y="381000"/>
            <a:ext cx="7620000" cy="547048"/>
            <a:chOff x="0" y="381000"/>
            <a:chExt cx="7620000" cy="547048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381000"/>
              <a:ext cx="7620000" cy="474134"/>
            </a:xfrm>
            <a:prstGeom prst="rect">
              <a:avLst/>
            </a:prstGeom>
            <a:solidFill>
              <a:srgbClr val="007DC5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851848"/>
              <a:ext cx="7620000" cy="76200"/>
            </a:xfrm>
            <a:prstGeom prst="rect">
              <a:avLst/>
            </a:prstGeom>
            <a:solidFill>
              <a:srgbClr val="F5822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TextBox 19"/>
          <p:cNvSpPr txBox="1"/>
          <p:nvPr userDrawn="1"/>
        </p:nvSpPr>
        <p:spPr>
          <a:xfrm>
            <a:off x="381000" y="6324600"/>
            <a:ext cx="8305800" cy="323165"/>
          </a:xfrm>
          <a:prstGeom prst="rect">
            <a:avLst/>
          </a:prstGeom>
          <a:solidFill>
            <a:srgbClr val="007DC5"/>
          </a:solidFill>
          <a:ln>
            <a:solidFill>
              <a:srgbClr val="F5822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endParaRPr lang="en-IN" sz="1500" b="1" dirty="0" smtClean="0">
              <a:solidFill>
                <a:prstClr val="white"/>
              </a:solidFill>
            </a:endParaRPr>
          </a:p>
        </p:txBody>
      </p:sp>
      <p:pic>
        <p:nvPicPr>
          <p:cNvPr id="15" name="Picture 2" descr="J:\Bank of India - English Logo.jpg"/>
          <p:cNvPicPr>
            <a:picLocks noChangeAspect="1" noChangeArrowheads="1"/>
          </p:cNvPicPr>
          <p:nvPr userDrawn="1"/>
        </p:nvPicPr>
        <p:blipFill>
          <a:blip r:embed="rId42" cstate="print"/>
          <a:srcRect l="9140" t="9375" r="10586" b="50000"/>
          <a:stretch>
            <a:fillRect/>
          </a:stretch>
        </p:blipFill>
        <p:spPr bwMode="auto">
          <a:xfrm>
            <a:off x="7620000" y="304800"/>
            <a:ext cx="1447800" cy="652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156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  <p:sldLayoutId id="2147483769" r:id="rId22"/>
    <p:sldLayoutId id="2147483770" r:id="rId23"/>
    <p:sldLayoutId id="2147483771" r:id="rId24"/>
    <p:sldLayoutId id="2147483772" r:id="rId25"/>
    <p:sldLayoutId id="2147483773" r:id="rId26"/>
    <p:sldLayoutId id="2147483774" r:id="rId27"/>
    <p:sldLayoutId id="2147483775" r:id="rId28"/>
    <p:sldLayoutId id="2147483776" r:id="rId29"/>
    <p:sldLayoutId id="2147483777" r:id="rId30"/>
    <p:sldLayoutId id="2147483778" r:id="rId31"/>
    <p:sldLayoutId id="2147483779" r:id="rId32"/>
    <p:sldLayoutId id="2147483780" r:id="rId33"/>
    <p:sldLayoutId id="2147483781" r:id="rId34"/>
    <p:sldLayoutId id="2147483782" r:id="rId35"/>
    <p:sldLayoutId id="2147483783" r:id="rId36"/>
    <p:sldLayoutId id="2147483784" r:id="rId37"/>
    <p:sldLayoutId id="2147483785" r:id="rId38"/>
    <p:sldLayoutId id="2147483786" r:id="rId39"/>
    <p:sldLayoutId id="2147483789" r:id="rId40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chart" Target="../charts/chart15.xml"/><Relationship Id="rId7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371600" y="30480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Performance Highlights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Q4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FY15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334000"/>
            <a:ext cx="9144000" cy="533400"/>
          </a:xfrm>
          <a:prstGeom prst="rect">
            <a:avLst/>
          </a:prstGeom>
          <a:solidFill>
            <a:srgbClr val="F58220"/>
          </a:solidFill>
          <a:ln w="9525" cap="flat" cmpd="sng" algn="ctr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pic>
        <p:nvPicPr>
          <p:cNvPr id="7" name="Picture 2" descr="J:\Bank of India - English Logo.jpg"/>
          <p:cNvPicPr>
            <a:picLocks noChangeAspect="1" noChangeArrowheads="1"/>
          </p:cNvPicPr>
          <p:nvPr/>
        </p:nvPicPr>
        <p:blipFill>
          <a:blip r:embed="rId2" cstate="print"/>
          <a:srcRect l="9140" t="9375" r="9465" b="50000"/>
          <a:stretch>
            <a:fillRect/>
          </a:stretch>
        </p:blipFill>
        <p:spPr bwMode="auto">
          <a:xfrm>
            <a:off x="2819400" y="685800"/>
            <a:ext cx="3276600" cy="168812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236674"/>
              </p:ext>
            </p:extLst>
          </p:nvPr>
        </p:nvGraphicFramePr>
        <p:xfrm>
          <a:off x="609602" y="1524000"/>
          <a:ext cx="7848597" cy="387726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46840"/>
                <a:gridCol w="933210"/>
                <a:gridCol w="933210"/>
                <a:gridCol w="905091"/>
                <a:gridCol w="991847"/>
                <a:gridCol w="818335"/>
                <a:gridCol w="810032"/>
                <a:gridCol w="810032"/>
              </a:tblGrid>
              <a:tr h="801367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Industry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Jun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Sept.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   Dec. 14</a:t>
                      </a:r>
                      <a:endParaRPr lang="en-US" sz="15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          Mar. 15</a:t>
                      </a:r>
                      <a:endParaRPr lang="en-US" sz="15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 </a:t>
                      </a:r>
                    </a:p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Growth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 </a:t>
                      </a:r>
                    </a:p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% to ANBC</a:t>
                      </a:r>
                    </a:p>
                  </a:txBody>
                  <a:tcPr marL="92573" marR="92573" marT="45698" marB="45698" anchor="ctr">
                    <a:solidFill>
                      <a:srgbClr val="007DC5"/>
                    </a:solidFill>
                  </a:tcPr>
                </a:tc>
              </a:tr>
              <a:tr h="494034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Agriculture*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40,211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38,941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42,134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43,203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43,183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841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MSE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35,504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35,713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37,185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38,181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39,822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95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Housing Loan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7,517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7,535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7,731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7,950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8,374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7821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Educational Loan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2,598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2,655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2,831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2,872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Others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328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332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321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-3.02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26712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 smtClean="0">
                          <a:latin typeface="+mj-lt"/>
                        </a:rPr>
                        <a:t>Total Priority Sector  Advances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86,161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85,172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90,176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92,497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94,572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9.76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7162801" y="1143000"/>
            <a:ext cx="1219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)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Priority Sectors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0" y="630176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37644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</a:t>
            </a:r>
            <a:r>
              <a:rPr lang="en-US" sz="1600" i="1" dirty="0" smtClean="0"/>
              <a:t>Including  RIDF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223990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025966"/>
              </p:ext>
            </p:extLst>
          </p:nvPr>
        </p:nvGraphicFramePr>
        <p:xfrm>
          <a:off x="534437" y="1474734"/>
          <a:ext cx="8147327" cy="5017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6253"/>
                <a:gridCol w="891031"/>
                <a:gridCol w="749679"/>
                <a:gridCol w="852118"/>
                <a:gridCol w="824282"/>
                <a:gridCol w="838200"/>
                <a:gridCol w="775036"/>
                <a:gridCol w="905364"/>
                <a:gridCol w="905364"/>
              </a:tblGrid>
              <a:tr h="748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Particulars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 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 14 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Sept.</a:t>
                      </a:r>
                      <a:r>
                        <a:rPr lang="en-US" sz="1500" b="1" i="0" u="none" strike="noStrike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Dec. 14 </a:t>
                      </a:r>
                      <a:endParaRPr lang="en-US" sz="15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Mar. 15 </a:t>
                      </a:r>
                      <a:endParaRPr lang="en-US" sz="15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 </a:t>
                      </a:r>
                    </a:p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Growth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 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 % </a:t>
                      </a:r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to Domestic Advances</a:t>
                      </a:r>
                    </a:p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Mar-14      Mar-15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</a:tr>
              <a:tr h="29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Textiles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9,716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9,414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9,545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9,786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10,007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3.00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3.68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3.46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Chemicals </a:t>
                      </a:r>
                      <a:r>
                        <a:rPr lang="en-US" sz="1500" u="none" strike="noStrike" dirty="0">
                          <a:latin typeface="+mj-lt"/>
                        </a:rPr>
                        <a:t>&amp; Chemical products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6,772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7,773                                                                                                                                      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5,803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6,104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6,187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-8.64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2.56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2.14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Rubber</a:t>
                      </a:r>
                      <a:r>
                        <a:rPr lang="en-US" sz="1500" u="none" strike="noStrike" dirty="0">
                          <a:latin typeface="+mj-lt"/>
                        </a:rPr>
                        <a:t>, Plastic &amp; their products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2,726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2,620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2,604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2,670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2,716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-0.37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1.03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Basic metal &amp; metal products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12,953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12,351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13,009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13,220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13,366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3.19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4.90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4.62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Vehicles</a:t>
                      </a:r>
                      <a:r>
                        <a:rPr lang="en-US" sz="1500" u="none" strike="noStrike" dirty="0">
                          <a:latin typeface="+mj-lt"/>
                        </a:rPr>
                        <a:t>, vehicle parts &amp; Transport    equipment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2,021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2,156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2,083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2,182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2,575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27.41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0.76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0.89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Gems </a:t>
                      </a:r>
                      <a:r>
                        <a:rPr lang="en-US" sz="1500" u="none" strike="noStrike" dirty="0">
                          <a:latin typeface="+mj-lt"/>
                        </a:rPr>
                        <a:t>&amp; Jewellery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5,665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5,886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6,532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6,544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6,348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12.06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2.14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2.19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Construction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1,822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1,742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2,023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2,150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1,547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-15.09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0.69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0.53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Infrastructure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42,358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43,539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44,136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46,269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49,016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15.72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16.03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16.93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2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Other  </a:t>
                      </a:r>
                      <a:r>
                        <a:rPr lang="en-US" sz="1500" u="none" strike="noStrike" dirty="0">
                          <a:latin typeface="+mj-lt"/>
                        </a:rPr>
                        <a:t>Industries 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29,001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29,682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28,775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29,815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32,302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11.38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10.97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11.16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 smtClean="0">
                          <a:latin typeface="+mj-lt"/>
                        </a:rPr>
                        <a:t>Total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113,034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115,163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114,511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118,740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124,064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9.76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42.77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42.85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37634" y="1219200"/>
            <a:ext cx="1044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Key Sectors - Domestic Credit- Industry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</p:spPr>
        <p:txBody>
          <a:bodyPr/>
          <a:lstStyle/>
          <a:p>
            <a:pPr>
              <a:defRPr/>
            </a:pPr>
            <a:fld id="{18EEDA1A-98BC-41D8-AF55-D1017DE3E8A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5532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456055"/>
              </p:ext>
            </p:extLst>
          </p:nvPr>
        </p:nvGraphicFramePr>
        <p:xfrm>
          <a:off x="685800" y="1766624"/>
          <a:ext cx="7543799" cy="402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809"/>
                <a:gridCol w="1203797"/>
                <a:gridCol w="1123544"/>
                <a:gridCol w="1284051"/>
                <a:gridCol w="1203799"/>
                <a:gridCol w="1203799"/>
              </a:tblGrid>
              <a:tr h="73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Particulars </a:t>
                      </a:r>
                      <a:endParaRPr lang="en-US" sz="1500" b="1" u="none" strike="noStrik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Mar 14</a:t>
                      </a:r>
                      <a:endParaRPr lang="en-US" sz="1500" b="1" i="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 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Sept. 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Dec. 14</a:t>
                      </a:r>
                    </a:p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Mar 15</a:t>
                      </a:r>
                    </a:p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</a:tr>
              <a:tr h="69489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Power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26,847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28,172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29,072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30,836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33,386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79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i="1" u="none" strike="noStrike" dirty="0">
                          <a:latin typeface="+mj-lt"/>
                        </a:rPr>
                        <a:t> </a:t>
                      </a:r>
                      <a:r>
                        <a:rPr lang="en-US" sz="1500" i="1" u="none" strike="noStrike" dirty="0" smtClean="0">
                          <a:latin typeface="+mj-lt"/>
                        </a:rPr>
                        <a:t>          - SEBs</a:t>
                      </a:r>
                      <a:endParaRPr lang="en-US" sz="15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11,355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11,878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12,797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13,635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15,071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933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i="1" u="none" strike="noStrike" dirty="0" smtClean="0">
                          <a:latin typeface="+mj-lt"/>
                        </a:rPr>
                        <a:t>           - </a:t>
                      </a:r>
                      <a:r>
                        <a:rPr lang="en-US" sz="1500" i="1" u="none" strike="noStrike" dirty="0">
                          <a:latin typeface="+mj-lt"/>
                        </a:rPr>
                        <a:t>Others</a:t>
                      </a:r>
                      <a:endParaRPr lang="en-US" sz="15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15,541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16,294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16,275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17,201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18,315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Roads and ports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9,686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10,409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10,158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10,514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10,751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Telecom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1,196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1,215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1,111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1,050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927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9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Other </a:t>
                      </a:r>
                      <a:r>
                        <a:rPr lang="en-US" sz="1500" b="1" u="none" strike="noStrike" dirty="0" smtClean="0">
                          <a:latin typeface="+mj-lt"/>
                        </a:rPr>
                        <a:t>Infrastructure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4,629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3,743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3,795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3,869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3,952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79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Total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42,358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43,539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44,136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46,269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49,016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6858000" y="1416064"/>
            <a:ext cx="12191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)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Advances to Infrastructure Sectors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>
          <a:xfrm>
            <a:off x="6934200" y="630176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321623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SEB EXPOSURE BACKED UP GOVT. GUARANTEE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125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38800" y="1643052"/>
            <a:ext cx="2433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629DD1"/>
                </a:solidFill>
              </a:rPr>
              <a:t> </a:t>
            </a:r>
            <a:br>
              <a:rPr lang="en-US" b="1" i="1" dirty="0" smtClean="0">
                <a:solidFill>
                  <a:srgbClr val="629DD1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598106"/>
              </p:ext>
            </p:extLst>
          </p:nvPr>
        </p:nvGraphicFramePr>
        <p:xfrm>
          <a:off x="1371600" y="1219200"/>
          <a:ext cx="6412134" cy="45883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6067"/>
                <a:gridCol w="3206067"/>
              </a:tblGrid>
              <a:tr h="50041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Period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 smtClean="0"/>
                        <a:t> Amount Restructured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Mangal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Mangal"/>
                        </a:rPr>
                        <a:t>FY 10-11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Mangal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2,375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FY 11-12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Mangal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6,014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FY 12-13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Mangal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8,469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FY 13-14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Mangal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5,761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FY 2014-15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(Q4 : Rs.2,743 crore)</a:t>
                      </a:r>
                      <a:endParaRPr lang="en-US" sz="1500" b="1" i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6,735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TOTAL RESTRUCTURED PORTFOLIO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(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DOMESTIC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)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28,235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Of Which       a) Standard </a:t>
                      </a:r>
                      <a:endParaRPr lang="en-US" sz="1500" b="1" i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20,180</a:t>
                      </a:r>
                      <a:endParaRPr lang="en-US" sz="1500" b="1" i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336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                         b) NPA</a:t>
                      </a:r>
                      <a:endParaRPr lang="en-US" sz="1500" b="1" i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8,055</a:t>
                      </a:r>
                      <a:endParaRPr lang="en-US" sz="1500" b="1" i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400800" y="914400"/>
            <a:ext cx="1066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Restructured Assets (Domestic)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934200" y="6288112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5791200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Out of Total Domestic Restructured Portfolio (as per RBI Guidelines): </a:t>
            </a:r>
            <a:r>
              <a:rPr lang="en-US" sz="1400" b="1" dirty="0" smtClean="0"/>
              <a:t>Rs.15,598 crore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99727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84294"/>
              </p:ext>
            </p:extLst>
          </p:nvPr>
        </p:nvGraphicFramePr>
        <p:xfrm>
          <a:off x="807052" y="1524000"/>
          <a:ext cx="7727346" cy="4576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2209"/>
                <a:gridCol w="1059323"/>
                <a:gridCol w="1085659"/>
                <a:gridCol w="1213385"/>
                <a:gridCol w="1213385"/>
                <a:gridCol w="1213385"/>
              </a:tblGrid>
              <a:tr h="71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Standard Restructured </a:t>
                      </a:r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Advances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 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Sept. 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Dec.14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Mar 15</a:t>
                      </a:r>
                    </a:p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007DC5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CDR Restructuring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6427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5816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5,695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5,747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4,992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    Domestic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6,288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5,677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5,553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5,473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4,693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baseline="0" dirty="0">
                          <a:latin typeface="+mj-lt"/>
                        </a:rPr>
                        <a:t> </a:t>
                      </a:r>
                      <a:r>
                        <a:rPr lang="en-US" sz="1500" u="none" strike="noStrike" baseline="0" dirty="0" smtClean="0">
                          <a:latin typeface="+mj-lt"/>
                        </a:rPr>
                        <a:t>   </a:t>
                      </a:r>
                      <a:r>
                        <a:rPr lang="en-US" sz="1500" u="none" strike="noStrike" dirty="0" smtClean="0">
                          <a:latin typeface="+mj-lt"/>
                        </a:rPr>
                        <a:t>Foreign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139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139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142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274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299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Other Restructuring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14,328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15,180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16,259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16,089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16,826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latin typeface="+mj-lt"/>
                        </a:rPr>
                        <a:t>    Domestic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12,582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13,923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14,442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14,777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15,487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latin typeface="+mj-lt"/>
                        </a:rPr>
                        <a:t> </a:t>
                      </a:r>
                      <a:r>
                        <a:rPr lang="en-US" sz="1500" u="none" strike="noStrike" baseline="0" dirty="0" smtClean="0">
                          <a:latin typeface="+mj-lt"/>
                        </a:rPr>
                        <a:t>   </a:t>
                      </a:r>
                      <a:r>
                        <a:rPr lang="en-US" sz="1500" u="none" strike="noStrike" dirty="0" smtClean="0">
                          <a:latin typeface="+mj-lt"/>
                        </a:rPr>
                        <a:t>Foreign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1746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1,257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1,817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1,312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1,339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Total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20,755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20,997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21,954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21,836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21,828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    Domestic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18,870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19,600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19,995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20,250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20,180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500" b="0" u="none" strike="noStrik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  </a:t>
                      </a:r>
                      <a:r>
                        <a:rPr lang="en-US" sz="1500" b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Foreign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1,885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1,397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1,959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1,586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1,638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391400" y="1219200"/>
            <a:ext cx="994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</a:t>
            </a:r>
            <a:r>
              <a:rPr lang="en-US" sz="1200" dirty="0" smtClean="0">
                <a:solidFill>
                  <a:prstClr val="black"/>
                </a:solidFill>
              </a:rPr>
              <a:t>.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08057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prstClr val="white"/>
                </a:solidFill>
                <a:latin typeface="Georgia" pitchFamily="18" charset="0"/>
              </a:rPr>
              <a:t>Standard Restructured Advances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934200" y="6288112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2578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391400" y="914400"/>
            <a:ext cx="9928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latin typeface="Calibri" pitchFamily="34" charset="0"/>
              </a:rPr>
              <a:t>(</a:t>
            </a:r>
            <a:r>
              <a:rPr lang="en-US" sz="1200" dirty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latin typeface="Calibri" pitchFamily="34" charset="0"/>
              </a:rPr>
              <a:t> in </a:t>
            </a:r>
            <a:r>
              <a:rPr lang="en-US" sz="1200" dirty="0" err="1" smtClean="0">
                <a:latin typeface="Calibri" pitchFamily="34" charset="0"/>
              </a:rPr>
              <a:t>Crores</a:t>
            </a:r>
            <a:r>
              <a:rPr lang="en-US" sz="1200" dirty="0" smtClean="0">
                <a:latin typeface="Calibri" pitchFamily="34" charset="0"/>
              </a:rPr>
              <a:t>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42344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Georgia" pitchFamily="18" charset="0"/>
              </a:rPr>
              <a:t>Sector wise breakup of Standard Restructured Advances(Domestic)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</p:spPr>
        <p:txBody>
          <a:bodyPr/>
          <a:lstStyle/>
          <a:p>
            <a:pPr>
              <a:defRPr/>
            </a:pPr>
            <a:fld id="{18EEDA1A-98BC-41D8-AF55-D1017DE3E8A2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91544"/>
              </p:ext>
            </p:extLst>
          </p:nvPr>
        </p:nvGraphicFramePr>
        <p:xfrm>
          <a:off x="1219200" y="990600"/>
          <a:ext cx="6096001" cy="5645768"/>
        </p:xfrm>
        <a:graphic>
          <a:graphicData uri="http://schemas.openxmlformats.org/drawingml/2006/table">
            <a:tbl>
              <a:tblPr/>
              <a:tblGrid>
                <a:gridCol w="448415"/>
                <a:gridCol w="2751985"/>
                <a:gridCol w="1524000"/>
                <a:gridCol w="1371601"/>
              </a:tblGrid>
              <a:tr h="19265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SNO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6274" marR="6274" marT="62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Sector</a:t>
                      </a:r>
                    </a:p>
                  </a:txBody>
                  <a:tcPr marL="6274" marR="6274" marT="62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March 2014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6274" marR="6274" marT="62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March 2015</a:t>
                      </a:r>
                      <a:endParaRPr lang="en-IN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74" marR="6274" marT="62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7,320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8,829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INFRA-POWER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4,500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INFRA-TELECOM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INFRA-RAODS </a:t>
                      </a:r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&amp; PORTS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1,411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1,636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INFRA-OTHERS</a:t>
                      </a:r>
                      <a:endParaRPr lang="en-IN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448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AVIATION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2,164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2,364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ENGG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622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STEEL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906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979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TEXTILES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957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PHARMA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219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SUGAR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706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SERVICE-TRANSPORT RELATED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329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FOOD PROCESSING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302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CEMENT 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161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SERVICES-TRADE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127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METAL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152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EDUCATION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258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AUTOMOBILES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370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HOTELS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867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RUBBER &amp; PLASTIC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166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PAPER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128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AGRICULTURE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219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CHEMICALS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CERAMICS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218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343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LEATHER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26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GEMS &amp; JEWELLARY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54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CPMPUTER/IT RELATED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54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BELOW 1 CR</a:t>
                      </a:r>
                    </a:p>
                  </a:txBody>
                  <a:tcPr marL="6274" marR="6274" marT="627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931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92">
                <a:tc>
                  <a:txBody>
                    <a:bodyPr/>
                    <a:lstStyle/>
                    <a:p>
                      <a:pPr algn="ctr" fontAlgn="b"/>
                      <a:endParaRPr lang="en-IN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      18,870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      20,180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8415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752" y="381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  <a:latin typeface="Georgia" pitchFamily="18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2400" dirty="0"/>
              <a:t>Sale of Assets to ARCs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534400" y="6324600"/>
            <a:ext cx="609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674D366-50C9-4F8B-B1F4-C06F25AE6B2F}" type="slidenum">
              <a:rPr lang="en-US" sz="1200" smtClean="0">
                <a:latin typeface="Arial" pitchFamily="34" charset="0"/>
                <a:cs typeface="Arial" pitchFamily="34" charset="0"/>
              </a:rPr>
              <a:pPr algn="r">
                <a:defRPr/>
              </a:pPr>
              <a:t>16</a:t>
            </a:fld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701234" y="1116085"/>
            <a:ext cx="1061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255875"/>
              </p:ext>
            </p:extLst>
          </p:nvPr>
        </p:nvGraphicFramePr>
        <p:xfrm>
          <a:off x="381000" y="1460069"/>
          <a:ext cx="8153399" cy="43311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17965"/>
                <a:gridCol w="1015720"/>
                <a:gridCol w="762758"/>
                <a:gridCol w="889239"/>
                <a:gridCol w="889239"/>
                <a:gridCol w="889239"/>
                <a:gridCol w="889239"/>
              </a:tblGrid>
              <a:tr h="55773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FY 13-14</a:t>
                      </a:r>
                      <a:endParaRPr lang="en-US" sz="1500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FY 14-15</a:t>
                      </a:r>
                      <a:endParaRPr lang="en-US" sz="1500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</a:tr>
              <a:tr h="469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FY14</a:t>
                      </a:r>
                      <a:endParaRPr lang="en-US" sz="15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Q1</a:t>
                      </a:r>
                      <a:endParaRPr lang="en-US" sz="15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Q2</a:t>
                      </a:r>
                      <a:endParaRPr lang="en-US" sz="15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Q3</a:t>
                      </a:r>
                      <a:endParaRPr lang="en-US" sz="15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/>
                        <a:t>Q4</a:t>
                      </a:r>
                    </a:p>
                    <a:p>
                      <a:pPr algn="ctr"/>
                      <a:endParaRPr lang="en-US" sz="15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/>
                        <a:t>FY15</a:t>
                      </a:r>
                      <a:endParaRPr lang="en-US" sz="15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9009">
                <a:tc>
                  <a:txBody>
                    <a:bodyPr/>
                    <a:lstStyle/>
                    <a:p>
                      <a:pPr algn="l"/>
                      <a:r>
                        <a:rPr lang="en-US" sz="1500" baseline="0" dirty="0" smtClean="0"/>
                        <a:t>Net Outstanding of Accounts sold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4,743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1,764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936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2,844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774">
                <a:tc>
                  <a:txBody>
                    <a:bodyPr/>
                    <a:lstStyle/>
                    <a:p>
                      <a:pPr algn="l"/>
                      <a:r>
                        <a:rPr lang="en-US" sz="1500" b="0" i="1" dirty="0" smtClean="0"/>
                        <a:t>Of</a:t>
                      </a:r>
                      <a:r>
                        <a:rPr lang="en-US" sz="1500" b="0" i="1" baseline="0" dirty="0" smtClean="0"/>
                        <a:t> which,</a:t>
                      </a:r>
                      <a:endParaRPr lang="en-US" sz="1500" b="0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7438">
                <a:tc>
                  <a:txBody>
                    <a:bodyPr/>
                    <a:lstStyle/>
                    <a:p>
                      <a:pPr algn="l"/>
                      <a:r>
                        <a:rPr lang="en-US" sz="1500" b="1" i="1" dirty="0" smtClean="0"/>
                        <a:t>Prudential</a:t>
                      </a:r>
                      <a:r>
                        <a:rPr lang="en-US" sz="1500" b="1" i="1" baseline="0" dirty="0" smtClean="0"/>
                        <a:t> written off (PWO) Accounts sold</a:t>
                      </a:r>
                      <a:endParaRPr lang="en-US" sz="1500" b="1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2,304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75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241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3927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 smtClean="0"/>
                        <a:t>Existing</a:t>
                      </a:r>
                      <a:r>
                        <a:rPr lang="en-US" sz="1500" b="1" baseline="0" dirty="0" smtClean="0"/>
                        <a:t> Gross NPAs sold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1,375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580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859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1,575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9009">
                <a:tc>
                  <a:txBody>
                    <a:bodyPr/>
                    <a:lstStyle/>
                    <a:p>
                      <a:pPr algn="l"/>
                      <a:r>
                        <a:rPr lang="en-US" sz="1500" b="1" i="0" dirty="0" smtClean="0"/>
                        <a:t>Fresh Slippages / SMA-2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1,064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889</a:t>
                      </a:r>
                      <a:endParaRPr lang="en-US" sz="15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1,028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3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6792"/>
              </p:ext>
            </p:extLst>
          </p:nvPr>
        </p:nvGraphicFramePr>
        <p:xfrm>
          <a:off x="914399" y="1752601"/>
          <a:ext cx="7086603" cy="3790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288"/>
                <a:gridCol w="1014463"/>
                <a:gridCol w="1014463"/>
                <a:gridCol w="1014463"/>
                <a:gridCol w="1014463"/>
                <a:gridCol w="1014463"/>
              </a:tblGrid>
              <a:tr h="529855">
                <a:tc>
                  <a:txBody>
                    <a:bodyPr/>
                    <a:lstStyle/>
                    <a:p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Mar-14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June-14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Sept.-14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Dec.-14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Calibri" pitchFamily="34" charset="0"/>
                        </a:rPr>
                        <a:t>Mar-15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rgbClr val="007DC5"/>
                    </a:solidFill>
                  </a:tcPr>
                </a:tc>
              </a:tr>
              <a:tr h="588162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j-lt"/>
                        </a:rPr>
                        <a:t>Gross NPA</a:t>
                      </a:r>
                      <a:endParaRPr lang="en-US" sz="1500" b="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11,868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12,532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14,127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16,694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22,193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55081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j-lt"/>
                        </a:rPr>
                        <a:t>Net NPA</a:t>
                      </a:r>
                      <a:endParaRPr lang="en-US" sz="1500" b="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7,417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8,042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9,101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10,061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13,518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1371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j-lt"/>
                        </a:rPr>
                        <a:t>Gross</a:t>
                      </a:r>
                      <a:r>
                        <a:rPr lang="en-US" sz="1500" baseline="0" dirty="0" smtClean="0">
                          <a:latin typeface="+mj-lt"/>
                        </a:rPr>
                        <a:t> NPA %</a:t>
                      </a:r>
                      <a:endParaRPr lang="en-US" sz="1500" b="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3.15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3.28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3.54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4.07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5.39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8745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j-lt"/>
                        </a:rPr>
                        <a:t>Net NPA %</a:t>
                      </a:r>
                      <a:endParaRPr lang="en-US" sz="1500" b="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2.00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2.14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2.32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2.50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j-lt"/>
                          <a:cs typeface="Calibri" pitchFamily="34" charset="0"/>
                        </a:rPr>
                        <a:t>3.36</a:t>
                      </a:r>
                      <a:endParaRPr lang="en-US" sz="1500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7378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+mj-lt"/>
                        </a:rPr>
                        <a:t>Provision Coverage Ratio %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j-lt"/>
                          <a:cs typeface="Calibri" pitchFamily="34" charset="0"/>
                        </a:rPr>
                        <a:t>58.68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j-lt"/>
                          <a:cs typeface="Calibri" pitchFamily="34" charset="0"/>
                        </a:rPr>
                        <a:t>58.10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j-lt"/>
                          <a:cs typeface="Calibri" pitchFamily="34" charset="0"/>
                        </a:rPr>
                        <a:t>56.32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j-lt"/>
                          <a:cs typeface="Calibri" pitchFamily="34" charset="0"/>
                        </a:rPr>
                        <a:t>56.62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j-lt"/>
                          <a:cs typeface="Calibri" pitchFamily="34" charset="0"/>
                        </a:rPr>
                        <a:t>52.40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T="45683" marB="4568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Asset Quality</a:t>
            </a:r>
            <a:endParaRPr lang="en-IN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356352"/>
            <a:ext cx="2133600" cy="365125"/>
          </a:xfrm>
        </p:spPr>
        <p:txBody>
          <a:bodyPr/>
          <a:lstStyle/>
          <a:p>
            <a:pPr>
              <a:defRPr/>
            </a:pPr>
            <a:fld id="{18EEDA1A-98BC-41D8-AF55-D1017DE3E8A2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06562" y="1385248"/>
            <a:ext cx="994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</a:t>
            </a:r>
            <a:r>
              <a:rPr lang="en-US" sz="1200" dirty="0" smtClean="0">
                <a:solidFill>
                  <a:prstClr val="black"/>
                </a:solidFill>
              </a:rPr>
              <a:t>.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018634" y="914400"/>
            <a:ext cx="1044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Movement of NPA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</p:spPr>
        <p:txBody>
          <a:bodyPr/>
          <a:lstStyle/>
          <a:p>
            <a:pPr>
              <a:defRPr/>
            </a:pPr>
            <a:fld id="{18EEDA1A-98BC-41D8-AF55-D1017DE3E8A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93220"/>
              </p:ext>
            </p:extLst>
          </p:nvPr>
        </p:nvGraphicFramePr>
        <p:xfrm>
          <a:off x="152401" y="1412502"/>
          <a:ext cx="8610598" cy="48358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999"/>
                <a:gridCol w="838200"/>
                <a:gridCol w="838200"/>
                <a:gridCol w="756555"/>
                <a:gridCol w="770119"/>
                <a:gridCol w="776705"/>
                <a:gridCol w="776705"/>
                <a:gridCol w="776705"/>
                <a:gridCol w="776705"/>
                <a:gridCol w="776705"/>
              </a:tblGrid>
              <a:tr h="4426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FY Mar</a:t>
                      </a:r>
                      <a:r>
                        <a:rPr lang="en-US" sz="15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2013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27" marR="7227" marT="7227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27" marR="7227" marT="7227" marB="0" anchor="b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FY Mar 2014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27" marR="7227" marT="7227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27" marR="7227" marT="7227" marB="0" anchor="b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FY Mar 2015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27" marR="7227" marT="7227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27" marR="7227" marT="7227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50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Indian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Foreign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Indian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Foreign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Indian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Foreign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73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Opening Balance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5,170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5,894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7,152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1,613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8,765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10,274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1,594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11,869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317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Less 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5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37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227" marR="7227" marT="7227" marB="0" anchor="ctr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1,197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1,245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3,043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3,066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2,281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407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2,688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5714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Cash</a:t>
                      </a:r>
                      <a:r>
                        <a:rPr lang="en-US" sz="1400" b="1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Recovery</a:t>
                      </a:r>
                      <a:endParaRPr lang="en-US" sz="1400" b="1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27" marR="7227" marT="7227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21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 smtClean="0">
                          <a:effectLst/>
                          <a:latin typeface="+mj-lt"/>
                        </a:rPr>
                        <a:t>Upgradation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759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776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938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2,172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2,381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63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 Write Off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2,413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2,415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1,142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624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1,766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5354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Total reduction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4,332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4,420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4,962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5,770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5,254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616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5,870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06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Less  URI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457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457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07758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Add :  Slippages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6,391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7,379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8,035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776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8,811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15,682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969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16,651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9473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Closing Balance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227" marR="7227" marT="7227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7,152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1,613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8,765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10,274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1,594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11,869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20,245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1,948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22,193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639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686676"/>
              </p:ext>
            </p:extLst>
          </p:nvPr>
        </p:nvGraphicFramePr>
        <p:xfrm>
          <a:off x="179294" y="1219662"/>
          <a:ext cx="8202706" cy="2635689"/>
        </p:xfrm>
        <a:graphic>
          <a:graphicData uri="http://schemas.openxmlformats.org/drawingml/2006/table">
            <a:tbl>
              <a:tblPr firstRow="1" bandRow="1"/>
              <a:tblGrid>
                <a:gridCol w="1163831"/>
                <a:gridCol w="1029917"/>
                <a:gridCol w="1001493"/>
                <a:gridCol w="1001493"/>
                <a:gridCol w="1001493"/>
                <a:gridCol w="1001493"/>
                <a:gridCol w="1001493"/>
                <a:gridCol w="1001493"/>
              </a:tblGrid>
              <a:tr h="429306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Sector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Jun-14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Sept.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Dec.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Mar. 15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 to Sectoral Advances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l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              Mar 15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</a:tr>
              <a:tr h="39319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Agriculture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663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696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911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1,020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1,315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1.84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2.95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Industry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7,094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7,571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8,449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9,847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14,051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6.28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7.26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Services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2,318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2,687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2,911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3,447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4,196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2.71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3.03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Retail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199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206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326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365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683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0.67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1.09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7977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Total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10,274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11,160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12,597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14,679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20,245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3.89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4.54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315200" y="942201"/>
            <a:ext cx="1044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latin typeface="Rupee Foradian" pitchFamily="34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latin typeface="Calibri" pitchFamily="34" charset="0"/>
              </a:rPr>
              <a:t> in </a:t>
            </a:r>
            <a:r>
              <a:rPr lang="en-US" sz="1200" dirty="0" err="1" smtClean="0">
                <a:latin typeface="Calibri" pitchFamily="34" charset="0"/>
              </a:rPr>
              <a:t>Crores</a:t>
            </a:r>
            <a:r>
              <a:rPr lang="en-US" sz="1200" dirty="0" smtClean="0">
                <a:latin typeface="Calibri" pitchFamily="34" charset="0"/>
              </a:rPr>
              <a:t>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Sector wise NPA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7224" y="640080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914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Domestic</a:t>
            </a:r>
            <a:endParaRPr lang="en-US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997527"/>
              </p:ext>
            </p:extLst>
          </p:nvPr>
        </p:nvGraphicFramePr>
        <p:xfrm>
          <a:off x="228603" y="4114800"/>
          <a:ext cx="8229597" cy="2560941"/>
        </p:xfrm>
        <a:graphic>
          <a:graphicData uri="http://schemas.openxmlformats.org/drawingml/2006/table">
            <a:tbl>
              <a:tblPr firstRow="1" bandRow="1"/>
              <a:tblGrid>
                <a:gridCol w="1484067"/>
                <a:gridCol w="906933"/>
                <a:gridCol w="855747"/>
                <a:gridCol w="996570"/>
                <a:gridCol w="996570"/>
                <a:gridCol w="996570"/>
                <a:gridCol w="996570"/>
                <a:gridCol w="996570"/>
              </a:tblGrid>
              <a:tr h="609600">
                <a:tc rowSpan="2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Sector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Jun-14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Sept. 14</a:t>
                      </a:r>
                      <a:endParaRPr lang="en-US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Dec.14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Mar.15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% to sectoral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Advances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l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            Mar 15 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</a:tr>
              <a:tr h="2895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Trade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313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464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Manufacturing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434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282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362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56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Real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Estate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227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236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232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15.73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12.06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066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Others</a:t>
                      </a:r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620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535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472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7055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Total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1,594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1,372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1,530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2,015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1,948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1.59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7034" y="3810000"/>
            <a:ext cx="1595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Overseas</a:t>
            </a:r>
            <a:endParaRPr lang="en-US" b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315200" y="3826133"/>
            <a:ext cx="1044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latin typeface="Rupee Foradian" pitchFamily="34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latin typeface="Calibri" pitchFamily="34" charset="0"/>
              </a:rPr>
              <a:t> in </a:t>
            </a:r>
            <a:r>
              <a:rPr lang="en-US" sz="1200" dirty="0" err="1" smtClean="0">
                <a:latin typeface="Calibri" pitchFamily="34" charset="0"/>
              </a:rPr>
              <a:t>Crores</a:t>
            </a:r>
            <a:r>
              <a:rPr lang="en-US" sz="1200" dirty="0" smtClean="0">
                <a:latin typeface="Calibri" pitchFamily="34" charset="0"/>
              </a:rPr>
              <a:t>)</a:t>
            </a:r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STATUATORY CENTRAL AUDITORS</a:t>
            </a:r>
            <a:endParaRPr lang="en-IN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8800" y="1524000"/>
            <a:ext cx="5486400" cy="3886200"/>
          </a:xfrm>
          <a:prstGeom prst="roundRect">
            <a:avLst/>
          </a:prstGeom>
          <a:solidFill>
            <a:srgbClr val="007D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 smtClean="0"/>
              <a:t>M/S . ISSAC &amp; SURESH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 smtClean="0"/>
              <a:t>M/S. M.M. NISSIM &amp; CO.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 smtClean="0"/>
              <a:t>M/S. D.SINGH &amp; CO.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 smtClean="0"/>
              <a:t>M/S.  J.K. KAPUR &amp; UBERAI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 smtClean="0"/>
              <a:t>M/S. GROVER LALLA &amp; MEHTA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400" dirty="0" smtClean="0"/>
              <a:t>M/S. B. RATTAN &amp; ASSOCIATES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22380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845927"/>
              </p:ext>
            </p:extLst>
          </p:nvPr>
        </p:nvGraphicFramePr>
        <p:xfrm>
          <a:off x="81172" y="1193449"/>
          <a:ext cx="8910427" cy="4978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002"/>
                <a:gridCol w="855055"/>
                <a:gridCol w="867118"/>
                <a:gridCol w="812915"/>
                <a:gridCol w="1078067"/>
                <a:gridCol w="956424"/>
                <a:gridCol w="850154"/>
                <a:gridCol w="808253"/>
                <a:gridCol w="1061439"/>
              </a:tblGrid>
              <a:tr h="311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Mar 14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Mar. 15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7DC5"/>
                    </a:solidFill>
                  </a:tcPr>
                </a:tc>
              </a:tr>
              <a:tr h="4801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AFS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HTM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HFT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AFS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HTM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HFT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rgbClr val="007DC5"/>
                    </a:solidFill>
                  </a:tcPr>
                </a:tc>
              </a:tr>
              <a:tr h="690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1. SLR Investments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15,470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81,139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96,629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10,958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90,958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101,917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99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Of Which: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Government Securities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15,470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80,983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96,473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10,598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90,802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101,760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Other Approved Securities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02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M Duration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3.51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4.93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6.22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4.69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3.99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4.70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08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2. Non SLR Investments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11,744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1,217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12,961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12,670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1,491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14,162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02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M Duration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3.16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4.62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3.20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4.33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0.32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4.23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42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itchFamily="34" charset="0"/>
                      </a:endParaRPr>
                    </a:p>
                  </a:txBody>
                  <a:tcPr marL="91447" marR="91447" marT="45717" marB="45717" anchor="ctr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27,214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82,356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109,590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23,629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92,450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-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116,078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39726" y="942201"/>
            <a:ext cx="9928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030" y="380999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Investments  (Domestic)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934200" y="6302992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6804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63778"/>
              </p:ext>
            </p:extLst>
          </p:nvPr>
        </p:nvGraphicFramePr>
        <p:xfrm>
          <a:off x="533401" y="1447800"/>
          <a:ext cx="8077199" cy="4648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838199"/>
                <a:gridCol w="914400"/>
                <a:gridCol w="978255"/>
                <a:gridCol w="1008433"/>
                <a:gridCol w="1137512"/>
                <a:gridCol w="990600"/>
              </a:tblGrid>
              <a:tr h="487095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Quarter ended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Year ended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592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Particulars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15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Y-O-Y%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Variation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15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Y-O-Y% </a:t>
                      </a:r>
                    </a:p>
                    <a:p>
                      <a:pPr algn="ctr"/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Variation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338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Interest Income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10,360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11,138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7.51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37,910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43,430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14.56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3116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500" u="none" strike="noStrike" dirty="0">
                          <a:latin typeface="+mj-lt"/>
                        </a:rPr>
                        <a:t>a. From Advances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7,281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8,035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10.36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27,119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31,678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16.81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500" u="none" strike="noStrike" dirty="0">
                          <a:latin typeface="+mj-lt"/>
                        </a:rPr>
                        <a:t>b. From Investments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2,185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2,375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8,405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9,400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11.84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5324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500" u="none" strike="noStrike" dirty="0">
                          <a:latin typeface="+mj-lt"/>
                        </a:rPr>
                        <a:t>c. Other </a:t>
                      </a:r>
                      <a:r>
                        <a:rPr lang="en-US" sz="1500" u="none" strike="noStrike" dirty="0" smtClean="0">
                          <a:latin typeface="+mj-lt"/>
                        </a:rPr>
                        <a:t>Interest </a:t>
                      </a:r>
                      <a:r>
                        <a:rPr lang="en-US" sz="1500" u="none" strike="noStrike" dirty="0">
                          <a:latin typeface="+mj-lt"/>
                        </a:rPr>
                        <a:t>Income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-18.57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2,386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2,352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-1.42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8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>
                          <a:latin typeface="+mj-lt"/>
                        </a:rPr>
                        <a:t>Interest Expended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7,313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8,291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13.37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27,079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32,086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18.49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6388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500" u="none" strike="noStrike" dirty="0">
                          <a:latin typeface="+mj-lt"/>
                        </a:rPr>
                        <a:t>a. On Deposits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6,320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7,517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23,775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28,921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21.64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3116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500" u="none" strike="noStrike" dirty="0">
                          <a:latin typeface="+mj-lt"/>
                        </a:rPr>
                        <a:t>b. On Borrowings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-34.45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2,534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2,226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-12.15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4310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500" u="none" strike="noStrike" dirty="0">
                          <a:latin typeface="+mj-lt"/>
                        </a:rPr>
                        <a:t>c. Subordinated </a:t>
                      </a:r>
                      <a:r>
                        <a:rPr lang="en-US" sz="1500" u="none" strike="noStrike" dirty="0" smtClean="0">
                          <a:latin typeface="+mj-lt"/>
                        </a:rPr>
                        <a:t>Bonds &amp; others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22.02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3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 smtClean="0">
                          <a:latin typeface="+mj-lt"/>
                        </a:rPr>
                        <a:t>Net Interest</a:t>
                      </a:r>
                      <a:r>
                        <a:rPr lang="en-US" sz="1500" b="1" u="none" strike="noStrike" baseline="0" dirty="0" smtClean="0">
                          <a:latin typeface="+mj-lt"/>
                        </a:rPr>
                        <a:t> Income</a:t>
                      </a:r>
                      <a:endParaRPr lang="en-US" sz="1500" b="1" i="0" u="none" strike="noStrike" baseline="0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3,047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2,847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-6.56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10,831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11,344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221" name="Rectangle 3"/>
          <p:cNvSpPr>
            <a:spLocks noChangeArrowheads="1"/>
          </p:cNvSpPr>
          <p:nvPr/>
        </p:nvSpPr>
        <p:spPr bwMode="auto">
          <a:xfrm>
            <a:off x="7647477" y="1219200"/>
            <a:ext cx="1061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Rupee" pitchFamily="2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7653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Net Interest Income</a:t>
            </a:r>
            <a:endParaRPr lang="en-IN" sz="2000" dirty="0" smtClean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94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" y="37653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Non Interest Income</a:t>
            </a:r>
            <a:endParaRPr lang="en-IN" sz="2000" dirty="0" smtClean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344259"/>
              </p:ext>
            </p:extLst>
          </p:nvPr>
        </p:nvGraphicFramePr>
        <p:xfrm>
          <a:off x="685801" y="1219200"/>
          <a:ext cx="7543799" cy="472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999"/>
                <a:gridCol w="838200"/>
                <a:gridCol w="838200"/>
                <a:gridCol w="976650"/>
                <a:gridCol w="959951"/>
                <a:gridCol w="959951"/>
                <a:gridCol w="1065848"/>
              </a:tblGrid>
              <a:tr h="547167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Quarter ended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Year ended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665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Particulars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15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Y-O-Y%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Variation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15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Y-O-Y% </a:t>
                      </a:r>
                    </a:p>
                    <a:p>
                      <a:pPr algn="ctr"/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Variation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67879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Commission, Exchange &amp; Brokerage </a:t>
                      </a:r>
                      <a:endParaRPr lang="en-US" sz="15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408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408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1,426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1,610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12.90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650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Profit from Sale of Investments </a:t>
                      </a:r>
                      <a:endParaRPr lang="en-US" sz="15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83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215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159.04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796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931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16.96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650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5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Profit from Exchange Transactions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83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174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109.64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711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686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-3.52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650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Recovery In W/o accounts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271" marR="9271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168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121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-27.98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760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363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-52.24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650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Non Interest Income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271" marR="9271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172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204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18.60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599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642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7.35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6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r>
                        <a:rPr lang="en-US" sz="1500" b="1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Non </a:t>
                      </a:r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Interest</a:t>
                      </a:r>
                      <a:r>
                        <a:rPr lang="en-US" sz="1500" b="1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Income</a:t>
                      </a:r>
                      <a:endParaRPr lang="en-US" sz="1500" b="1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914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1,122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310" marR="931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22.76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4,292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4,233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-</a:t>
                      </a:r>
                      <a:r>
                        <a:rPr lang="en-US" sz="15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itchFamily="34" charset="0"/>
                        </a:rPr>
                        <a:t>1.37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543800" y="1018401"/>
            <a:ext cx="1061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Rupee" pitchFamily="2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0860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" y="37653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Profitability</a:t>
            </a:r>
            <a:endParaRPr lang="en-IN" sz="2000" dirty="0" smtClean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627057"/>
              </p:ext>
            </p:extLst>
          </p:nvPr>
        </p:nvGraphicFramePr>
        <p:xfrm>
          <a:off x="533399" y="1371600"/>
          <a:ext cx="8072167" cy="4864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271"/>
                <a:gridCol w="896907"/>
                <a:gridCol w="1046392"/>
                <a:gridCol w="1121134"/>
                <a:gridCol w="822165"/>
                <a:gridCol w="896907"/>
                <a:gridCol w="1046391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Quarter ended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Year ended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68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Particulars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15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Y-O-Y%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Variation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15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Y-O-Y% </a:t>
                      </a:r>
                    </a:p>
                    <a:p>
                      <a:pPr algn="ctr"/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Variation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43378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/>
                        <a:t>1. Total Income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11,274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12,260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8.75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42,202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47,663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309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/>
                        <a:t>    a. Interest</a:t>
                      </a:r>
                      <a:r>
                        <a:rPr lang="en-US" sz="1600" baseline="0" dirty="0" smtClean="0"/>
                        <a:t> Income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10,360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11,138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7.51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37,910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43,430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/>
                        <a:t>    b. Non Interest </a:t>
                      </a:r>
                      <a:r>
                        <a:rPr lang="en-US" sz="1600" baseline="0" dirty="0" smtClean="0"/>
                        <a:t>Income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914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1,122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22.76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4,292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4,233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/>
                        <a:t>2. Total</a:t>
                      </a:r>
                      <a:r>
                        <a:rPr lang="en-US" sz="1600" b="1" baseline="0" dirty="0" smtClean="0"/>
                        <a:t> Expenditure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9,278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10,833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16.76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33,779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40,175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650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/>
                        <a:t>     a. Interest expended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7,313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8,291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13.37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27,079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32,086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smtClean="0"/>
                        <a:t>     b. Operating</a:t>
                      </a:r>
                      <a:r>
                        <a:rPr lang="en-US" sz="1600" baseline="0" dirty="0" smtClean="0"/>
                        <a:t> Expenses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1,965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2,542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29.36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6,700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8,089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200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/>
                        <a:t>3. Operating Profit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1,996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1,427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-28.51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8,423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7,488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/>
                        <a:t>4.</a:t>
                      </a:r>
                      <a:r>
                        <a:rPr lang="en-US" sz="1600" b="1" baseline="0" dirty="0" smtClean="0"/>
                        <a:t> Net Profit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558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-56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lang="en-US" sz="15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-110.04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2,729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1,709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37.38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43800" y="1094601"/>
            <a:ext cx="1061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Rupee" pitchFamily="2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205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" y="37653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Provisions</a:t>
            </a:r>
            <a:endParaRPr lang="en-IN" sz="2000" dirty="0" smtClean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35687"/>
              </p:ext>
            </p:extLst>
          </p:nvPr>
        </p:nvGraphicFramePr>
        <p:xfrm>
          <a:off x="457200" y="1295400"/>
          <a:ext cx="8229601" cy="5088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2"/>
                <a:gridCol w="914400"/>
                <a:gridCol w="1066800"/>
                <a:gridCol w="1143000"/>
                <a:gridCol w="914400"/>
                <a:gridCol w="838200"/>
                <a:gridCol w="106679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Quarter ended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Year ended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6821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Particulars</a:t>
                      </a:r>
                      <a:endParaRPr lang="en-US" sz="15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15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Y-O-Y%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Variation</a:t>
                      </a: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 15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0" marB="45710"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Y-O-Y% </a:t>
                      </a:r>
                    </a:p>
                    <a:p>
                      <a:pPr algn="ctr"/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Variation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007DC5"/>
                    </a:solidFill>
                  </a:tcPr>
                </a:tc>
              </a:tr>
              <a:tr h="4337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/>
                        <a:t>Operating Profit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1,996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1,427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-28.51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8,423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7,488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-11.10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18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/>
                        <a:t>Provisions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/>
                        <a:t>Provisions</a:t>
                      </a:r>
                      <a:r>
                        <a:rPr lang="en-US" sz="1500" baseline="0" dirty="0" smtClean="0"/>
                        <a:t> for Taxation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-109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-773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609.17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816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86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-89.46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/>
                        <a:t>Prov. For B&amp;D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1,135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2,240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97.36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3,970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5227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31.66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65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/>
                        <a:t>Prov.</a:t>
                      </a:r>
                      <a:r>
                        <a:rPr lang="en-US" sz="1500" baseline="0" dirty="0" smtClean="0"/>
                        <a:t> For Standard Assets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63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94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49.21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423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409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-3.31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/>
                        <a:t>Prov. For Depreciation on Investment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163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0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-100.00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73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+mn-lt"/>
                        </a:rPr>
                        <a:t>-50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-168.49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2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dirty="0" smtClean="0"/>
                        <a:t>NPV </a:t>
                      </a:r>
                      <a:r>
                        <a:rPr lang="en-US" sz="1500" baseline="0" dirty="0" smtClean="0"/>
                        <a:t> Provisions/ </a:t>
                      </a:r>
                      <a:r>
                        <a:rPr lang="en-US" sz="1500" dirty="0" smtClean="0"/>
                        <a:t>Other Provisions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187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-78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-141.71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412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+mn-lt"/>
                        </a:rPr>
                        <a:t>107</a:t>
                      </a:r>
                      <a:endParaRPr lang="en-US" sz="1500" b="0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-74.03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/>
                        <a:t>Total Provisions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1,439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1,483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5,694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5,779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1.49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/>
                        <a:t>Net Profit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1439" marR="91439" marT="45705" marB="45705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558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-56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-110.04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2,729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+mn-lt"/>
                        </a:rPr>
                        <a:t>1,709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 marL="9525" marR="9525" marT="95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-37.38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43802" y="990600"/>
            <a:ext cx="1061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Rupee" pitchFamily="2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107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901302"/>
              </p:ext>
            </p:extLst>
          </p:nvPr>
        </p:nvGraphicFramePr>
        <p:xfrm>
          <a:off x="533400" y="1094602"/>
          <a:ext cx="8001000" cy="507759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62781"/>
                <a:gridCol w="887260"/>
                <a:gridCol w="1021443"/>
                <a:gridCol w="935622"/>
                <a:gridCol w="964280"/>
                <a:gridCol w="890490"/>
                <a:gridCol w="939124"/>
              </a:tblGrid>
              <a:tr h="355181">
                <a:tc>
                  <a:txBody>
                    <a:bodyPr/>
                    <a:lstStyle/>
                    <a:p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>
                    <a:solidFill>
                      <a:srgbClr val="007DC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Mar. 14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Mar. 15</a:t>
                      </a:r>
                    </a:p>
                  </a:txBody>
                  <a:tcPr marT="45708" marB="45708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>
                    <a:solidFill>
                      <a:srgbClr val="007DC5"/>
                    </a:solidFill>
                  </a:tcPr>
                </a:tc>
              </a:tr>
              <a:tr h="398573">
                <a:tc>
                  <a:txBody>
                    <a:bodyPr/>
                    <a:lstStyle/>
                    <a:p>
                      <a:pPr algn="ctr"/>
                      <a:r>
                        <a:rPr lang="en-US" sz="1500" b="1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Particulars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Indian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Foreign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Global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Indian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Foreign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Global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horzOverflow="overflow">
                    <a:solidFill>
                      <a:srgbClr val="007DC5"/>
                    </a:solidFill>
                  </a:tcPr>
                </a:tc>
              </a:tr>
              <a:tr h="344092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Cost of Deposits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7.13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0.97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5.62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7.26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0.83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5.70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9954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Cost of Funds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6.43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1.66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5.14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6.72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1.45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5.27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0381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Yield on Advances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11.24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2.59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8.45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11.06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2.65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8.36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0381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Yield on Investments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8.34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3.98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8.12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8.29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3.56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8.08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6038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Yield</a:t>
                      </a:r>
                      <a:r>
                        <a:rPr lang="en-US" sz="1500" b="0" baseline="0" dirty="0" smtClean="0"/>
                        <a:t> on Funds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8.86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2.70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7.19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8.85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2.61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7.13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9254">
                <a:tc>
                  <a:txBody>
                    <a:bodyPr/>
                    <a:lstStyle/>
                    <a:p>
                      <a:r>
                        <a:rPr lang="en-US" sz="1500" b="0" baseline="0" dirty="0" smtClean="0"/>
                        <a:t>Interest Spread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2.43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1.04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2.05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2.13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1.16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1.86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5289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NIM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2.85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1.12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2.34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2.49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1.24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2.11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3241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Cost to</a:t>
                      </a:r>
                      <a:r>
                        <a:rPr lang="en-US" sz="1500" b="0" baseline="0" dirty="0" smtClean="0"/>
                        <a:t> Income Ratio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47.04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25.52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44.30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58.13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18.85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51.93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4726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Return on Assets</a:t>
                      </a:r>
                      <a:r>
                        <a:rPr lang="en-US" sz="1500" b="0" baseline="0" dirty="0" smtClean="0"/>
                        <a:t> (ROA)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0.53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0.47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0.51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0.12</a:t>
                      </a: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0.69</a:t>
                      </a: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0.27</a:t>
                      </a: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4726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Return on Equity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endParaRPr lang="en-US" sz="1500" b="0" dirty="0">
                        <a:latin typeface="+mn-lt"/>
                        <a:cs typeface="Arial" pitchFamily="34" charset="0"/>
                      </a:endParaRPr>
                    </a:p>
                  </a:txBody>
                  <a:tcPr marT="45708" marB="4570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en-US" sz="1600" b="0" dirty="0">
                        <a:latin typeface="+mn-lt"/>
                        <a:cs typeface="Tahoma" pitchFamily="34" charset="0"/>
                      </a:endParaRPr>
                    </a:p>
                  </a:txBody>
                  <a:tcPr marT="45708" marB="4570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11.73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b="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marT="45708" marB="45708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6.70</a:t>
                      </a: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lnL w="12700" cmpd="sng">
                      <a:noFill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2881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Book Value Per Share (Rs.)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381.69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b="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marT="45708" marB="45708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b="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marT="45708" marB="45708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398.02</a:t>
                      </a: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lnL w="12700" cmpd="sng">
                      <a:noFill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2881">
                <a:tc>
                  <a:txBody>
                    <a:bodyPr/>
                    <a:lstStyle/>
                    <a:p>
                      <a:r>
                        <a:rPr lang="en-US" sz="1500" b="0" dirty="0" smtClean="0"/>
                        <a:t>Earning Per Share (Rs.)</a:t>
                      </a:r>
                      <a:endParaRPr lang="en-US" sz="1500" b="0" dirty="0"/>
                    </a:p>
                  </a:txBody>
                  <a:tcPr marT="45708" marB="4570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/>
                      <a:endParaRPr lang="en-US" sz="1400" b="0" dirty="0">
                        <a:latin typeface="+mj-lt"/>
                        <a:cs typeface="Tahoma" pitchFamily="34" charset="0"/>
                      </a:endParaRPr>
                    </a:p>
                  </a:txBody>
                  <a:tcPr marT="45708" marB="45708"/>
                </a:tc>
                <a:tc hMerge="1" vMerge="1">
                  <a:txBody>
                    <a:bodyPr/>
                    <a:lstStyle/>
                    <a:p>
                      <a:pPr algn="r"/>
                      <a:endParaRPr lang="en-US" sz="1400" b="0" dirty="0">
                        <a:latin typeface="+mj-lt"/>
                        <a:cs typeface="Tahoma" pitchFamily="34" charset="0"/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effectLst/>
                          <a:latin typeface="+mn-lt"/>
                          <a:cs typeface="Arial" pitchFamily="34" charset="0"/>
                        </a:rPr>
                        <a:t>44.74</a:t>
                      </a:r>
                      <a:endParaRPr lang="en-US" sz="1500" b="0" i="0" u="none" strike="noStrike" dirty="0"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b="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marT="45708" marB="45708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b="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Tahoma" pitchFamily="34" charset="0"/>
                      </a:endParaRPr>
                    </a:p>
                  </a:txBody>
                  <a:tcPr marT="45708" marB="45708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26.57</a:t>
                      </a:r>
                      <a:endParaRPr lang="en-US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08" marB="45708" anchor="ctr">
                    <a:lnL w="12700" cmpd="sng">
                      <a:noFill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58200" y="0"/>
            <a:ext cx="56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white"/>
                </a:solidFill>
              </a:rPr>
              <a:t>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prstClr val="white"/>
                </a:solidFill>
                <a:latin typeface="Georgia" pitchFamily="18" charset="0"/>
              </a:rPr>
              <a:t>Key Financial </a:t>
            </a:r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Ratios  FY</a:t>
            </a:r>
            <a:r>
              <a:rPr lang="en-IN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934200" y="6416675"/>
            <a:ext cx="2133600" cy="365125"/>
          </a:xfrm>
        </p:spPr>
        <p:txBody>
          <a:bodyPr/>
          <a:lstStyle/>
          <a:p>
            <a:pPr>
              <a:defRPr/>
            </a:pPr>
            <a:fld id="{FC3896BD-255E-4C3A-8A3D-322D242742B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5290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44515"/>
              </p:ext>
            </p:extLst>
          </p:nvPr>
        </p:nvGraphicFramePr>
        <p:xfrm>
          <a:off x="533401" y="1295400"/>
          <a:ext cx="8001000" cy="487680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39470"/>
                <a:gridCol w="1308211"/>
                <a:gridCol w="1000398"/>
                <a:gridCol w="923443"/>
                <a:gridCol w="1091445"/>
                <a:gridCol w="1138033"/>
              </a:tblGrid>
              <a:tr h="5520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Particulars</a:t>
                      </a:r>
                      <a:endParaRPr kumimoji="0" lang="en-US" sz="15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1" marR="91441" marT="45713" marB="45713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Mar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1" marR="91441" marT="45713" marB="45713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Jun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1" marR="91441" marT="45713" marB="45713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Sept.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1" marR="91441" marT="45713" marB="45713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Dec.14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1" marR="91441" marT="45713" marB="45713" horzOverflow="overflow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Mar 15</a:t>
                      </a:r>
                    </a:p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1" marR="91441" marT="45713" marB="45713" horzOverflow="overflow">
                    <a:solidFill>
                      <a:srgbClr val="007DC5"/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Capital Adequacy - Basel </a:t>
                      </a:r>
                      <a:r>
                        <a:rPr lang="en-US" sz="1500" b="1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III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150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CET1 Capital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23,771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23,902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24,023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24,103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26,091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AT1 Capital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1,389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1,435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3,948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3,914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3,618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Tier I Capital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25,160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25,337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27,971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28,017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29,709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Tier II Capital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9,499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9,567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10,507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10,501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9,289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Total Capital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34,659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34,904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38,478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38,518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38,998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Total Assets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573,190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597,504</a:t>
                      </a: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606,210</a:t>
                      </a: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614,961</a:t>
                      </a: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618,698</a:t>
                      </a: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Risk Weighted Assets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347,702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349,682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350,743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360,705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363,523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CRAR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– CET1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(%)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6.84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6.84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6.85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6.68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7.18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CRAR – AT1 (%)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0.40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0.41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1.09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1.00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CRAR – Tier I (%)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7.23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7.25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7.97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7.77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8.17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2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CRAR - Tier II (%)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2.74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2.73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3.00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2.91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2.56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0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Capital Adequacy Basel III (%)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9.97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9.98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10.97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10.68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10.73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8" marR="91448" marT="45723" marB="45723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Capital Adequacy – Basel-III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299531"/>
            <a:ext cx="2133600" cy="365125"/>
          </a:xfrm>
        </p:spPr>
        <p:txBody>
          <a:bodyPr/>
          <a:lstStyle/>
          <a:p>
            <a:pPr>
              <a:defRPr/>
            </a:pPr>
            <a:fld id="{FC3896BD-255E-4C3A-8A3D-322D242742B2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81800" y="990600"/>
            <a:ext cx="1061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  <a:latin typeface="Rupee" pitchFamily="2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680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553700666"/>
              </p:ext>
            </p:extLst>
          </p:nvPr>
        </p:nvGraphicFramePr>
        <p:xfrm>
          <a:off x="4495800" y="1143000"/>
          <a:ext cx="449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7795068" y="1143000"/>
            <a:ext cx="10441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latin typeface="Rupee Foradian" pitchFamily="34" charset="0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latin typeface="Calibri" pitchFamily="34" charset="0"/>
              </a:rPr>
              <a:t> in </a:t>
            </a:r>
            <a:r>
              <a:rPr lang="en-US" sz="1200" dirty="0" err="1" smtClean="0">
                <a:latin typeface="Calibri" pitchFamily="34" charset="0"/>
              </a:rPr>
              <a:t>Crores</a:t>
            </a:r>
            <a:r>
              <a:rPr lang="en-US" sz="1200" dirty="0" smtClean="0">
                <a:latin typeface="Calibri" pitchFamily="34" charset="0"/>
              </a:rPr>
              <a:t>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81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Productivity</a:t>
            </a:r>
            <a:endParaRPr lang="en-IN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0" y="630176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00092406"/>
              </p:ext>
            </p:extLst>
          </p:nvPr>
        </p:nvGraphicFramePr>
        <p:xfrm>
          <a:off x="0" y="1143000"/>
          <a:ext cx="449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994650330"/>
              </p:ext>
            </p:extLst>
          </p:nvPr>
        </p:nvGraphicFramePr>
        <p:xfrm>
          <a:off x="-152400" y="1143000"/>
          <a:ext cx="46482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488529934"/>
              </p:ext>
            </p:extLst>
          </p:nvPr>
        </p:nvGraphicFramePr>
        <p:xfrm>
          <a:off x="2590800" y="3733800"/>
          <a:ext cx="4267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white"/>
                </a:solidFill>
                <a:latin typeface="Georgia" pitchFamily="18" charset="0"/>
              </a:rPr>
              <a:t>Multiple Delivery </a:t>
            </a:r>
            <a:r>
              <a:rPr lang="fr-FR" sz="2400" dirty="0" smtClean="0">
                <a:solidFill>
                  <a:prstClr val="white"/>
                </a:solidFill>
                <a:latin typeface="Georgia" pitchFamily="18" charset="0"/>
              </a:rPr>
              <a:t>Channels</a:t>
            </a:r>
            <a:endParaRPr lang="fr-FR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914400"/>
            <a:ext cx="2819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>
                <a:solidFill>
                  <a:prstClr val="black"/>
                </a:solidFill>
              </a:rPr>
              <a:t>Branch Expansion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29000" y="3886200"/>
            <a:ext cx="236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>
                <a:solidFill>
                  <a:prstClr val="black"/>
                </a:solidFill>
              </a:rPr>
              <a:t>Debit Card (‘000)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57800" y="914400"/>
            <a:ext cx="2819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>
                <a:solidFill>
                  <a:prstClr val="black"/>
                </a:solidFill>
              </a:rPr>
              <a:t>ATM Roll-Out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536094098"/>
              </p:ext>
            </p:extLst>
          </p:nvPr>
        </p:nvGraphicFramePr>
        <p:xfrm>
          <a:off x="4724400" y="12192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63000" y="6324600"/>
            <a:ext cx="381000" cy="365125"/>
          </a:xfrm>
        </p:spPr>
        <p:txBody>
          <a:bodyPr/>
          <a:lstStyle/>
          <a:p>
            <a:pPr algn="r">
              <a:defRPr/>
            </a:pPr>
            <a:fld id="{6C93CF00-B228-4955-8010-5B9D95B15A70}" type="slidenum">
              <a:rPr lang="en-US" sz="1200" smtClean="0">
                <a:solidFill>
                  <a:prstClr val="black"/>
                </a:solidFill>
              </a:rPr>
              <a:pPr algn="r">
                <a:defRPr/>
              </a:pPr>
              <a:t>28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819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white"/>
                </a:solidFill>
                <a:latin typeface="Georgia" pitchFamily="18" charset="0"/>
              </a:rPr>
              <a:t>Multiple Delivery </a:t>
            </a:r>
            <a:r>
              <a:rPr lang="fr-FR" sz="2400" dirty="0" smtClean="0">
                <a:solidFill>
                  <a:prstClr val="white"/>
                </a:solidFill>
                <a:latin typeface="Georgia" pitchFamily="18" charset="0"/>
              </a:rPr>
              <a:t>Channels (cont’d)</a:t>
            </a:r>
            <a:endParaRPr lang="fr-FR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5800" y="990600"/>
            <a:ext cx="2819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solidFill>
                  <a:prstClr val="black"/>
                </a:solidFill>
              </a:rPr>
              <a:t>Internet Retail (‘000)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4400" y="3830472"/>
            <a:ext cx="236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solidFill>
                  <a:prstClr val="black"/>
                </a:solidFill>
              </a:rPr>
              <a:t>Mobile Banking Users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562600" y="990600"/>
            <a:ext cx="2819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>
                <a:solidFill>
                  <a:prstClr val="black"/>
                </a:solidFill>
              </a:rPr>
              <a:t>Internet Corporate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63000" y="6400800"/>
            <a:ext cx="381000" cy="365125"/>
          </a:xfrm>
        </p:spPr>
        <p:txBody>
          <a:bodyPr/>
          <a:lstStyle/>
          <a:p>
            <a:pPr algn="r">
              <a:defRPr/>
            </a:pPr>
            <a:fld id="{6C93CF00-B228-4955-8010-5B9D95B15A70}" type="slidenum">
              <a:rPr lang="en-US" sz="1200" smtClean="0">
                <a:solidFill>
                  <a:prstClr val="black"/>
                </a:solidFill>
              </a:rPr>
              <a:pPr algn="r">
                <a:defRPr/>
              </a:pPr>
              <a:t>29</a:t>
            </a:fld>
            <a:endParaRPr 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794815666"/>
              </p:ext>
            </p:extLst>
          </p:nvPr>
        </p:nvGraphicFramePr>
        <p:xfrm>
          <a:off x="4724400" y="3830472"/>
          <a:ext cx="4267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/>
          <p:cNvSpPr/>
          <p:nvPr/>
        </p:nvSpPr>
        <p:spPr>
          <a:xfrm>
            <a:off x="5410200" y="3859909"/>
            <a:ext cx="236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1" dirty="0" smtClean="0">
                <a:solidFill>
                  <a:prstClr val="black"/>
                </a:solidFill>
              </a:rPr>
              <a:t>e-Galleries</a:t>
            </a:r>
            <a:endParaRPr lang="en-IN" sz="1600" b="1" dirty="0">
              <a:solidFill>
                <a:prstClr val="black"/>
              </a:solidFill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652533019"/>
              </p:ext>
            </p:extLst>
          </p:nvPr>
        </p:nvGraphicFramePr>
        <p:xfrm>
          <a:off x="0" y="12192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145367535"/>
              </p:ext>
            </p:extLst>
          </p:nvPr>
        </p:nvGraphicFramePr>
        <p:xfrm>
          <a:off x="4724400" y="12192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4226099835"/>
              </p:ext>
            </p:extLst>
          </p:nvPr>
        </p:nvGraphicFramePr>
        <p:xfrm>
          <a:off x="201706" y="3810000"/>
          <a:ext cx="4267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473580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INDEX</a:t>
            </a:r>
            <a:endParaRPr lang="en-IN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976936"/>
              </p:ext>
            </p:extLst>
          </p:nvPr>
        </p:nvGraphicFramePr>
        <p:xfrm>
          <a:off x="1295400" y="974815"/>
          <a:ext cx="5867400" cy="5349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295400"/>
              </a:tblGrid>
              <a:tr h="3499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ITEM</a:t>
                      </a:r>
                      <a:endParaRPr lang="en-US" b="1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SLIDE NO.</a:t>
                      </a:r>
                      <a:endParaRPr lang="en-US" b="1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Results</a:t>
                      </a:r>
                      <a:r>
                        <a:rPr lang="en-US" sz="1600" baseline="0" dirty="0" smtClean="0"/>
                        <a:t> at a glance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Business, CASA, Market share,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5 - 7</a:t>
                      </a:r>
                      <a:endParaRPr lang="en-US" sz="1600" dirty="0"/>
                    </a:p>
                  </a:txBody>
                  <a:tcPr anchor="ctr"/>
                </a:tc>
              </a:tr>
              <a:tr h="5841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Domestic Credit:</a:t>
                      </a:r>
                    </a:p>
                    <a:p>
                      <a:r>
                        <a:rPr lang="en-US" sz="1600" dirty="0" smtClean="0"/>
                        <a:t>Key</a:t>
                      </a:r>
                      <a:r>
                        <a:rPr lang="en-US" sz="1600" baseline="0" dirty="0" smtClean="0"/>
                        <a:t> Sectors, Retail &amp; Priority Sector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8-12</a:t>
                      </a:r>
                      <a:endParaRPr lang="en-US" sz="1600" dirty="0"/>
                    </a:p>
                  </a:txBody>
                  <a:tcPr anchor="ctr"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Restructured Assets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13-15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Asset</a:t>
                      </a:r>
                      <a:r>
                        <a:rPr lang="en-US" sz="1600" baseline="0" dirty="0" smtClean="0"/>
                        <a:t> Quality (</a:t>
                      </a:r>
                      <a:r>
                        <a:rPr lang="en-US" sz="1600" dirty="0" smtClean="0"/>
                        <a:t>NPA) &amp; Sale of Assets</a:t>
                      </a:r>
                      <a:r>
                        <a:rPr lang="en-US" sz="1600" baseline="0" dirty="0" smtClean="0"/>
                        <a:t> to ARCs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16-19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Investments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Profit</a:t>
                      </a:r>
                      <a:r>
                        <a:rPr lang="en-US" sz="1600" baseline="0" dirty="0" smtClean="0"/>
                        <a:t> &amp; Loss Parameters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21-24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Key Ratios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Adequacy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Business</a:t>
                      </a:r>
                      <a:r>
                        <a:rPr lang="en-US" sz="1600" baseline="0" dirty="0" smtClean="0"/>
                        <a:t> per Employee/Branch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Multiple</a:t>
                      </a:r>
                      <a:r>
                        <a:rPr lang="en-US" sz="1600" baseline="0" dirty="0" smtClean="0"/>
                        <a:t> Delivery Channels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28-29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Financial Inclusion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Shareholding 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/>
                </a:tc>
              </a:tr>
              <a:tr h="338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Awards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3437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20794426"/>
              </p:ext>
            </p:extLst>
          </p:nvPr>
        </p:nvGraphicFramePr>
        <p:xfrm>
          <a:off x="6172200" y="3810000"/>
          <a:ext cx="2971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white"/>
                </a:solidFill>
                <a:latin typeface="Georgia" pitchFamily="18" charset="0"/>
              </a:rPr>
              <a:t>Financial Inclusion 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0" y="6492875"/>
            <a:ext cx="2133600" cy="365125"/>
          </a:xfrm>
        </p:spPr>
        <p:txBody>
          <a:bodyPr/>
          <a:lstStyle/>
          <a:p>
            <a:pPr algn="r">
              <a:defRPr/>
            </a:pPr>
            <a:fld id="{6C93CF00-B228-4955-8010-5B9D95B15A70}" type="slidenum">
              <a:rPr lang="en-US" sz="1200" smtClean="0">
                <a:solidFill>
                  <a:prstClr val="black"/>
                </a:solidFill>
              </a:rPr>
              <a:pPr algn="r">
                <a:defRPr/>
              </a:pPr>
              <a:t>30</a:t>
            </a:fld>
            <a:endParaRPr 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30332001"/>
              </p:ext>
            </p:extLst>
          </p:nvPr>
        </p:nvGraphicFramePr>
        <p:xfrm>
          <a:off x="6246125" y="990600"/>
          <a:ext cx="28956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74261016"/>
              </p:ext>
            </p:extLst>
          </p:nvPr>
        </p:nvGraphicFramePr>
        <p:xfrm>
          <a:off x="21609" y="990600"/>
          <a:ext cx="3048000" cy="259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506165004"/>
              </p:ext>
            </p:extLst>
          </p:nvPr>
        </p:nvGraphicFramePr>
        <p:xfrm>
          <a:off x="3048000" y="1114666"/>
          <a:ext cx="30480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163559322"/>
              </p:ext>
            </p:extLst>
          </p:nvPr>
        </p:nvGraphicFramePr>
        <p:xfrm>
          <a:off x="152400" y="3733800"/>
          <a:ext cx="30480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220594930"/>
              </p:ext>
            </p:extLst>
          </p:nvPr>
        </p:nvGraphicFramePr>
        <p:xfrm>
          <a:off x="3238500" y="3886200"/>
          <a:ext cx="2895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Rectangle 1"/>
          <p:cNvSpPr/>
          <p:nvPr/>
        </p:nvSpPr>
        <p:spPr>
          <a:xfrm>
            <a:off x="3018478" y="3657600"/>
            <a:ext cx="32299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en-IN" sz="13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300" b="1" dirty="0">
                <a:solidFill>
                  <a:prstClr val="black"/>
                </a:solidFill>
              </a:rPr>
              <a:t>FLCs – No. Of outdoor activities undertaken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0944" y="3670012"/>
            <a:ext cx="250927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en-IN" sz="13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300" b="1" dirty="0">
                <a:solidFill>
                  <a:prstClr val="black"/>
                </a:solidFill>
              </a:rPr>
              <a:t>RSETI – No. of Candidates Trained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72200" y="3670012"/>
            <a:ext cx="236827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lang="en-IN" sz="13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300" b="1" dirty="0" smtClean="0">
                <a:solidFill>
                  <a:prstClr val="black"/>
                </a:solidFill>
              </a:rPr>
              <a:t>No. of A/</a:t>
            </a:r>
            <a:r>
              <a:rPr lang="en-US" sz="1300" b="1" dirty="0" err="1" smtClean="0">
                <a:solidFill>
                  <a:prstClr val="black"/>
                </a:solidFill>
              </a:rPr>
              <a:t>cs</a:t>
            </a:r>
            <a:r>
              <a:rPr lang="en-US" sz="1300" b="1" dirty="0" smtClean="0">
                <a:solidFill>
                  <a:prstClr val="black"/>
                </a:solidFill>
              </a:rPr>
              <a:t> through BC Channel</a:t>
            </a:r>
            <a:endParaRPr lang="en-US" sz="13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8400" y="3886200"/>
            <a:ext cx="76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(in </a:t>
            </a:r>
            <a:r>
              <a:rPr lang="en-US" sz="1300" b="1" dirty="0" err="1" smtClean="0"/>
              <a:t>lacs</a:t>
            </a:r>
            <a:r>
              <a:rPr lang="en-US" sz="1300" b="1" dirty="0" smtClean="0"/>
              <a:t>)</a:t>
            </a:r>
            <a:endParaRPr lang="en-US" sz="13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1143000"/>
            <a:ext cx="1066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(</a:t>
            </a:r>
            <a:r>
              <a:rPr lang="en-US" sz="1300" b="1" dirty="0" err="1" smtClean="0"/>
              <a:t>Amt</a:t>
            </a:r>
            <a:r>
              <a:rPr lang="en-US" sz="1300" b="1" dirty="0" smtClean="0"/>
              <a:t> in cr.)</a:t>
            </a:r>
            <a:endParaRPr lang="en-US" sz="1300" b="1" dirty="0"/>
          </a:p>
        </p:txBody>
      </p:sp>
    </p:spTree>
    <p:extLst>
      <p:ext uri="{BB962C8B-B14F-4D97-AF65-F5344CB8AC3E}">
        <p14:creationId xmlns:p14="http://schemas.microsoft.com/office/powerpoint/2010/main" val="3599811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71690071"/>
              </p:ext>
            </p:extLst>
          </p:nvPr>
        </p:nvGraphicFramePr>
        <p:xfrm>
          <a:off x="533400" y="1752600"/>
          <a:ext cx="8001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8500" y="1143000"/>
            <a:ext cx="2476500" cy="408623"/>
          </a:xfrm>
          <a:prstGeom prst="roundRect">
            <a:avLst/>
          </a:prstGeom>
          <a:solidFill>
            <a:srgbClr val="F58220"/>
          </a:solidFill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31</a:t>
            </a:r>
            <a:r>
              <a:rPr lang="en-US" b="1" baseline="30000" dirty="0" smtClean="0">
                <a:solidFill>
                  <a:prstClr val="white"/>
                </a:solidFill>
              </a:rPr>
              <a:t>st</a:t>
            </a:r>
            <a:r>
              <a:rPr lang="en-US" b="1" dirty="0" smtClean="0">
                <a:solidFill>
                  <a:prstClr val="white"/>
                </a:solidFill>
              </a:rPr>
              <a:t> March, 2015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prstClr val="white"/>
                </a:solidFill>
                <a:latin typeface="Georgia" pitchFamily="18" charset="0"/>
              </a:rPr>
              <a:t>Shareholding Pattern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7642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04418" y="2344521"/>
            <a:ext cx="7982382" cy="333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500" b="1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0" y="2209800"/>
            <a:ext cx="8104915" cy="620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600" b="1" dirty="0">
                <a:solidFill>
                  <a:prstClr val="black"/>
                </a:solidFill>
              </a:rPr>
              <a:t>Financial Inclusion &amp; Payment System Award </a:t>
            </a:r>
            <a:r>
              <a:rPr lang="en-US" sz="1600" dirty="0">
                <a:solidFill>
                  <a:prstClr val="black"/>
                </a:solidFill>
              </a:rPr>
              <a:t>by Elets Media at New Delhi at the hands of  Minister of Rural Development.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76889" y="5791200"/>
            <a:ext cx="8101800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prstClr val="black"/>
                </a:solidFill>
              </a:rPr>
              <a:t>Bank has received </a:t>
            </a:r>
            <a:r>
              <a:rPr lang="en-US" sz="1600" b="1" dirty="0">
                <a:solidFill>
                  <a:prstClr val="black"/>
                </a:solidFill>
              </a:rPr>
              <a:t>Skoch award </a:t>
            </a:r>
            <a:r>
              <a:rPr lang="en-US" sz="1600" dirty="0">
                <a:solidFill>
                  <a:prstClr val="black"/>
                </a:solidFill>
              </a:rPr>
              <a:t>2013 for IT innovation</a:t>
            </a:r>
            <a:r>
              <a:rPr lang="en-US" sz="15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93762" y="5257800"/>
            <a:ext cx="8069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Bank received the Award CIO100 2014 for the </a:t>
            </a:r>
            <a:r>
              <a:rPr lang="en-US" sz="1600" b="1" dirty="0"/>
              <a:t>product Startoken NG.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756107" y="3429000"/>
            <a:ext cx="79930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Bank received IBA Award for</a:t>
            </a:r>
            <a:r>
              <a:rPr lang="en-US" sz="1600" b="1" dirty="0"/>
              <a:t> “Best Financial Inclusion Technology Initiative”</a:t>
            </a:r>
            <a:r>
              <a:rPr lang="en-US" sz="1600" dirty="0"/>
              <a:t> from IDRBT.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prstClr val="white"/>
                </a:solidFill>
                <a:latin typeface="Georgia" pitchFamily="18" charset="0"/>
              </a:rPr>
              <a:t>Awards &amp; Recognition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51255" y="3980224"/>
            <a:ext cx="7993038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prstClr val="black"/>
                </a:solidFill>
              </a:rPr>
              <a:t>Bank received Skoch Group </a:t>
            </a:r>
            <a:r>
              <a:rPr lang="en-US" sz="1600" b="1" dirty="0">
                <a:solidFill>
                  <a:prstClr val="black"/>
                </a:solidFill>
              </a:rPr>
              <a:t>Financial Inclusion Deepening </a:t>
            </a:r>
            <a:r>
              <a:rPr lang="en-US" sz="1600" b="1" dirty="0" smtClean="0">
                <a:solidFill>
                  <a:prstClr val="black"/>
                </a:solidFill>
              </a:rPr>
              <a:t>Award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69962" y="2895600"/>
            <a:ext cx="79930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Bank received “</a:t>
            </a:r>
            <a:r>
              <a:rPr lang="en-US" sz="1600" b="1" dirty="0"/>
              <a:t>PMJDY Excellence Award”</a:t>
            </a:r>
            <a:r>
              <a:rPr lang="en-US" sz="1600" dirty="0"/>
              <a:t> from Honorable Union Minister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62000" y="1058713"/>
            <a:ext cx="7993038" cy="349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Bank received </a:t>
            </a:r>
            <a:r>
              <a:rPr lang="en-US" sz="1600" b="1" dirty="0" smtClean="0">
                <a:solidFill>
                  <a:prstClr val="black"/>
                </a:solidFill>
              </a:rPr>
              <a:t>“Best MSME Bank” </a:t>
            </a:r>
            <a:r>
              <a:rPr lang="en-US" sz="1600" dirty="0" smtClean="0">
                <a:solidFill>
                  <a:prstClr val="black"/>
                </a:solidFill>
              </a:rPr>
              <a:t>and</a:t>
            </a:r>
            <a:r>
              <a:rPr lang="en-US" sz="1600" b="1" dirty="0" smtClean="0">
                <a:solidFill>
                  <a:prstClr val="black"/>
                </a:solidFill>
              </a:rPr>
              <a:t> “Best Bank for Operational Performance”</a:t>
            </a:r>
            <a:r>
              <a:rPr lang="en-US" sz="1600" dirty="0" smtClean="0">
                <a:solidFill>
                  <a:prstClr val="black"/>
                </a:solidFill>
              </a:rPr>
              <a:t> awards.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76889" y="1634197"/>
            <a:ext cx="810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Bank received </a:t>
            </a:r>
            <a:r>
              <a:rPr lang="en-US" sz="1600" b="1" dirty="0"/>
              <a:t>“Outlook Money Award”</a:t>
            </a:r>
            <a:r>
              <a:rPr lang="en-US" sz="1600" dirty="0"/>
              <a:t> for “</a:t>
            </a:r>
            <a:r>
              <a:rPr lang="en-US" sz="1600" b="1" dirty="0"/>
              <a:t>Best Home Loan</a:t>
            </a:r>
            <a:r>
              <a:rPr lang="en-US" sz="1600" dirty="0"/>
              <a:t> </a:t>
            </a:r>
            <a:r>
              <a:rPr lang="en-US" sz="1600" b="1" dirty="0"/>
              <a:t>Provider”</a:t>
            </a:r>
            <a:r>
              <a:rPr lang="en-US" sz="1600" dirty="0"/>
              <a:t> under Runner up category.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62000" y="4572000"/>
            <a:ext cx="810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Bank won </a:t>
            </a:r>
            <a:r>
              <a:rPr lang="en-US" sz="1600" b="1" dirty="0"/>
              <a:t>IT excellence award</a:t>
            </a:r>
            <a:r>
              <a:rPr lang="en-US" sz="1600" dirty="0"/>
              <a:t> by ETNOW and VMWare for effectively implementing Virtualization in the Bank.</a:t>
            </a: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34197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4" y="2288109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90" y="28956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36" y="40386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97" y="46482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90" y="52578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4" y="5791200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0" y="6282397"/>
            <a:ext cx="356400" cy="49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762000" y="6290846"/>
            <a:ext cx="8101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/>
              <a:t>Bank received “</a:t>
            </a:r>
            <a:r>
              <a:rPr lang="en-US" sz="1600" b="1" dirty="0"/>
              <a:t>Best HR Technology award, 2014”</a:t>
            </a:r>
            <a:r>
              <a:rPr lang="en-US" sz="1600" dirty="0"/>
              <a:t> from Banking Frontiers at Mumbai.</a:t>
            </a:r>
          </a:p>
        </p:txBody>
      </p:sp>
    </p:spTree>
    <p:extLst>
      <p:ext uri="{BB962C8B-B14F-4D97-AF65-F5344CB8AC3E}">
        <p14:creationId xmlns:p14="http://schemas.microsoft.com/office/powerpoint/2010/main" val="26455918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81200" y="3124200"/>
            <a:ext cx="5257800" cy="523220"/>
          </a:xfrm>
          <a:prstGeom prst="rect">
            <a:avLst/>
          </a:prstGeom>
          <a:solidFill>
            <a:srgbClr val="007D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  <a:latin typeface="Georgia" pitchFamily="18" charset="0"/>
              </a:rPr>
              <a:t>THANK YOU!</a:t>
            </a:r>
            <a:endParaRPr lang="en-IN" sz="28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934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8EEDA1A-98BC-41D8-AF55-D1017DE3E8A2}" type="slidenum">
              <a:rPr lang="en-US" sz="1200" smtClean="0">
                <a:solidFill>
                  <a:schemeClr val="tx1"/>
                </a:solidFill>
              </a:rPr>
              <a:pPr algn="r">
                <a:defRPr/>
              </a:pPr>
              <a:t>33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7499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  <a:latin typeface="Georgia" pitchFamily="18" charset="0"/>
              </a:rPr>
              <a:t>Results at a Glance – March,</a:t>
            </a:r>
            <a:r>
              <a:rPr lang="en-IN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IN" sz="2400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" y="2667000"/>
            <a:ext cx="1295400" cy="0"/>
          </a:xfrm>
          <a:prstGeom prst="lin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lide Number Placeholder 32"/>
          <p:cNvSpPr>
            <a:spLocks noGrp="1"/>
          </p:cNvSpPr>
          <p:nvPr>
            <p:ph type="sldNum" sz="quarter" idx="11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4848823C-16F7-4AAC-A6A9-95356169AAF3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05557"/>
              </p:ext>
            </p:extLst>
          </p:nvPr>
        </p:nvGraphicFramePr>
        <p:xfrm>
          <a:off x="609600" y="1219200"/>
          <a:ext cx="4191000" cy="435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447800"/>
                <a:gridCol w="1066800"/>
              </a:tblGrid>
              <a:tr h="42810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</a:t>
                      </a:r>
                      <a:r>
                        <a:rPr lang="en-US" baseline="0" dirty="0" smtClean="0"/>
                        <a:t>15</a:t>
                      </a:r>
                      <a:endParaRPr lang="en-US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</a:tr>
              <a:tr h="73892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Parameter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Rs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Crore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</a:rPr>
                        <a:t>YoY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Growth%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</a:tr>
              <a:tr h="4281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Business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943,633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10.60%</a:t>
                      </a:r>
                      <a:endParaRPr lang="en-US" sz="1600" dirty="0"/>
                    </a:p>
                  </a:txBody>
                  <a:tcPr anchor="ctr"/>
                </a:tc>
              </a:tr>
              <a:tr h="4281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Deposits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531,907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11.52%</a:t>
                      </a:r>
                      <a:endParaRPr lang="en-US" sz="1600" dirty="0"/>
                    </a:p>
                  </a:txBody>
                  <a:tcPr anchor="ctr"/>
                </a:tc>
              </a:tr>
              <a:tr h="4281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Advances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411,726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9.44%</a:t>
                      </a:r>
                      <a:endParaRPr lang="en-US" sz="1600" dirty="0"/>
                    </a:p>
                  </a:txBody>
                  <a:tcPr anchor="ctr"/>
                </a:tc>
              </a:tr>
              <a:tr h="4281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CASA deposits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114,386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8.46%</a:t>
                      </a:r>
                      <a:endParaRPr lang="en-US" sz="1600" dirty="0"/>
                    </a:p>
                  </a:txBody>
                  <a:tcPr anchor="ctr"/>
                </a:tc>
              </a:tr>
              <a:tr h="6752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Sector Advances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94,572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9.76%</a:t>
                      </a:r>
                      <a:endParaRPr lang="en-US" sz="1600" dirty="0"/>
                    </a:p>
                  </a:txBody>
                  <a:tcPr anchor="ctr"/>
                </a:tc>
              </a:tr>
              <a:tr h="4019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MSME Advances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54,406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20.68%</a:t>
                      </a:r>
                      <a:endParaRPr lang="en-US" sz="1600" dirty="0"/>
                    </a:p>
                  </a:txBody>
                  <a:tcPr anchor="ctr"/>
                </a:tc>
              </a:tr>
              <a:tr h="4019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Retail Advances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15.38%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3390"/>
              </p:ext>
            </p:extLst>
          </p:nvPr>
        </p:nvGraphicFramePr>
        <p:xfrm>
          <a:off x="5257800" y="1229360"/>
          <a:ext cx="3194686" cy="472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365886"/>
              </a:tblGrid>
              <a:tr h="48563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Ratios</a:t>
                      </a:r>
                      <a:r>
                        <a:rPr lang="en-US" baseline="0" dirty="0" smtClean="0"/>
                        <a:t> for FY15</a:t>
                      </a:r>
                      <a:endParaRPr lang="en-US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7DC5"/>
                    </a:solidFill>
                  </a:tcPr>
                </a:tc>
              </a:tr>
              <a:tr h="64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Parameter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(in %)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</a:tr>
              <a:tr h="485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Gross</a:t>
                      </a:r>
                      <a:r>
                        <a:rPr lang="en-US" sz="1600" baseline="0" dirty="0" smtClean="0"/>
                        <a:t> NPA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5.39%</a:t>
                      </a:r>
                      <a:endParaRPr lang="en-US" sz="1600" dirty="0"/>
                    </a:p>
                  </a:txBody>
                  <a:tcPr anchor="ctr"/>
                </a:tc>
              </a:tr>
              <a:tr h="485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 NPA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3.36%</a:t>
                      </a:r>
                      <a:endParaRPr lang="en-US" sz="1600" dirty="0"/>
                    </a:p>
                  </a:txBody>
                  <a:tcPr anchor="ctr"/>
                </a:tc>
              </a:tr>
              <a:tr h="7051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Provision</a:t>
                      </a:r>
                      <a:r>
                        <a:rPr lang="en-US" sz="1600" baseline="0" dirty="0" smtClean="0"/>
                        <a:t> Coverage Ratio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52.40%</a:t>
                      </a:r>
                      <a:endParaRPr lang="en-US" sz="16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</a:t>
                      </a:r>
                      <a:r>
                        <a:rPr lang="en-US" sz="1600" baseline="0" dirty="0" smtClean="0"/>
                        <a:t> Adequacy Ratio (Basel-III)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2611"/>
                          </a:solidFill>
                        </a:rPr>
                        <a:t>10.73%</a:t>
                      </a:r>
                      <a:endParaRPr lang="en-US" sz="1600" dirty="0">
                        <a:solidFill>
                          <a:srgbClr val="002611"/>
                        </a:solidFill>
                      </a:endParaRPr>
                    </a:p>
                  </a:txBody>
                  <a:tcPr anchor="ctr"/>
                </a:tc>
              </a:tr>
              <a:tr h="485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on</a:t>
                      </a:r>
                      <a:r>
                        <a:rPr lang="en-US" sz="1600" baseline="0" dirty="0" smtClean="0"/>
                        <a:t> Assets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0.27%</a:t>
                      </a:r>
                      <a:endParaRPr lang="en-US" sz="1600" dirty="0"/>
                    </a:p>
                  </a:txBody>
                  <a:tcPr anchor="ctr"/>
                </a:tc>
              </a:tr>
              <a:tr h="48563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NIM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r>
                        <a:rPr lang="en-US" sz="1600" dirty="0" smtClean="0"/>
                        <a:t>Global</a:t>
                      </a:r>
                    </a:p>
                    <a:p>
                      <a:r>
                        <a:rPr lang="en-US" sz="1600" dirty="0" smtClean="0"/>
                        <a:t>Domestic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2.11%</a:t>
                      </a:r>
                    </a:p>
                    <a:p>
                      <a:pPr algn="ctr"/>
                      <a:r>
                        <a:rPr lang="en-US" sz="1600" dirty="0" smtClean="0"/>
                        <a:t>2.49%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9734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17492"/>
              </p:ext>
            </p:extLst>
          </p:nvPr>
        </p:nvGraphicFramePr>
        <p:xfrm>
          <a:off x="685800" y="1274425"/>
          <a:ext cx="7666629" cy="4669174"/>
        </p:xfrm>
        <a:graphic>
          <a:graphicData uri="http://schemas.openxmlformats.org/drawingml/2006/table">
            <a:tbl>
              <a:tblPr firstRow="1"/>
              <a:tblGrid>
                <a:gridCol w="1591389"/>
                <a:gridCol w="1033223"/>
                <a:gridCol w="966962"/>
                <a:gridCol w="1036031"/>
                <a:gridCol w="966962"/>
                <a:gridCol w="966962"/>
                <a:gridCol w="1105100"/>
              </a:tblGrid>
              <a:tr h="84744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  <a:cs typeface="+mn-cs"/>
                        </a:rPr>
                        <a:t>Business  Mix</a:t>
                      </a:r>
                    </a:p>
                    <a:p>
                      <a:pPr algn="l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  <a:cs typeface="+mn-cs"/>
                        </a:rPr>
                        <a:t>(Deposits + Advances)</a:t>
                      </a:r>
                      <a:endParaRPr lang="en-US" sz="15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Jun14</a:t>
                      </a: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Sept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 14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   Dec 14</a:t>
                      </a:r>
                    </a:p>
                  </a:txBody>
                  <a:tcPr marL="91443" marR="91443" marT="45729" marB="45729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            Mar 15</a:t>
                      </a:r>
                    </a:p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</a:rPr>
                        <a:t>Y-O-Y </a:t>
                      </a:r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</a:rPr>
                        <a:t>Growth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% </a:t>
                      </a: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</a:tr>
              <a:tr h="49848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Global Business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853,202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882,441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917,720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940,623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943,633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     Domestic</a:t>
                      </a:r>
                      <a:endParaRPr lang="en-US" sz="1500" b="1" dirty="0"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627,850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643,328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656,923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672,225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687,515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      Foreign</a:t>
                      </a:r>
                      <a:endParaRPr lang="en-US" sz="1500" b="1" dirty="0"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225,352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239,113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260,797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268,398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256,118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Global Deposits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476,974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500,875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518,432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530,213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531,907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+mj-lt"/>
                          <a:cs typeface="Arial" pitchFamily="34" charset="0"/>
                        </a:rPr>
                        <a:t>      Domestic</a:t>
                      </a:r>
                      <a:endParaRPr lang="en-US" sz="1500" b="0" dirty="0"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363,590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381,454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388,377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396,122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398,000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+mj-lt"/>
                          <a:cs typeface="Arial" pitchFamily="34" charset="0"/>
                        </a:rPr>
                        <a:t>      Foreign</a:t>
                      </a:r>
                      <a:endParaRPr lang="en-US" sz="1500" b="0" dirty="0"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113,384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119,421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130,055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134,091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133,907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18.10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Global Advances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376,228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381,566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399,288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410,410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411,726</a:t>
                      </a:r>
                      <a:endParaRPr lang="en-US" sz="1500" b="1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+mj-lt"/>
                          <a:cs typeface="Arial" pitchFamily="34" charset="0"/>
                        </a:rPr>
                        <a:t>      Domestic</a:t>
                      </a:r>
                      <a:endParaRPr lang="en-US" sz="1500" b="0" dirty="0"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264,260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261,874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268,546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276,103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289,515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5405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+mj-lt"/>
                          <a:cs typeface="Arial" pitchFamily="34" charset="0"/>
                        </a:rPr>
                        <a:t>      Foreign</a:t>
                      </a:r>
                      <a:endParaRPr lang="en-US" sz="1500" b="0" dirty="0">
                        <a:latin typeface="+mj-lt"/>
                        <a:cs typeface="Arial" pitchFamily="34" charset="0"/>
                      </a:endParaRPr>
                    </a:p>
                  </a:txBody>
                  <a:tcPr marL="91443" marR="91443" marT="45729" marB="45729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111,968</a:t>
                      </a:r>
                      <a:endParaRPr lang="en-US" sz="15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119,692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130,742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134,307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effectLst/>
                          <a:latin typeface="+mj-lt"/>
                          <a:cs typeface="Arial" pitchFamily="34" charset="0"/>
                        </a:rPr>
                        <a:t>122,211</a:t>
                      </a:r>
                      <a:endParaRPr lang="en-US" sz="1500" b="0" i="0" u="none" strike="noStrike" dirty="0"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Business Growth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7742831" y="990600"/>
            <a:ext cx="12191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`.in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Crores)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010400" y="6248400"/>
            <a:ext cx="2133600" cy="365125"/>
          </a:xfrm>
        </p:spPr>
        <p:txBody>
          <a:bodyPr/>
          <a:lstStyle/>
          <a:p>
            <a:pPr>
              <a:defRPr/>
            </a:pPr>
            <a:fld id="{4848823C-16F7-4AAC-A6A9-95356169AAF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56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203182010"/>
              </p:ext>
            </p:extLst>
          </p:nvPr>
        </p:nvGraphicFramePr>
        <p:xfrm>
          <a:off x="228600" y="990600"/>
          <a:ext cx="4419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086600" y="2422525"/>
            <a:ext cx="19050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15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500" b="1" dirty="0">
                <a:solidFill>
                  <a:prstClr val="black"/>
                </a:solidFill>
              </a:rPr>
              <a:t>Savings </a:t>
            </a:r>
            <a:r>
              <a:rPr lang="en-US" sz="1500" b="1" dirty="0" smtClean="0">
                <a:solidFill>
                  <a:prstClr val="black"/>
                </a:solidFill>
              </a:rPr>
              <a:t>Deposit</a:t>
            </a:r>
          </a:p>
          <a:p>
            <a:pPr algn="ctr">
              <a:defRPr/>
            </a:pPr>
            <a:r>
              <a:rPr lang="en-US" sz="1500" dirty="0" err="1" smtClean="0">
                <a:solidFill>
                  <a:prstClr val="black"/>
                </a:solidFill>
              </a:rPr>
              <a:t>YoY</a:t>
            </a:r>
            <a:r>
              <a:rPr lang="en-US" sz="1500" dirty="0" smtClean="0">
                <a:solidFill>
                  <a:prstClr val="black"/>
                </a:solidFill>
              </a:rPr>
              <a:t> Growth: 10.62%</a:t>
            </a:r>
            <a:endParaRPr lang="en-US" sz="15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29200" y="2422525"/>
            <a:ext cx="1905000" cy="9080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n-US" sz="15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</a:rPr>
              <a:t>Current Deposit </a:t>
            </a:r>
            <a:endParaRPr lang="en-US" sz="1500" b="1" dirty="0">
              <a:solidFill>
                <a:prstClr val="black"/>
              </a:solidFill>
            </a:endParaRPr>
          </a:p>
          <a:p>
            <a:pPr algn="ctr">
              <a:lnSpc>
                <a:spcPts val="1920"/>
              </a:lnSpc>
              <a:defRPr/>
            </a:pPr>
            <a:r>
              <a:rPr lang="en-US" sz="1500" dirty="0" err="1" smtClean="0">
                <a:solidFill>
                  <a:prstClr val="black"/>
                </a:solidFill>
              </a:rPr>
              <a:t>YoY</a:t>
            </a:r>
            <a:r>
              <a:rPr lang="en-US" sz="1500" dirty="0" smtClean="0">
                <a:solidFill>
                  <a:prstClr val="black"/>
                </a:solidFill>
              </a:rPr>
              <a:t> Growth: -1.82%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086600" y="1454150"/>
            <a:ext cx="1875692" cy="9080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500" b="1" dirty="0">
                <a:solidFill>
                  <a:prstClr val="black"/>
                </a:solidFill>
              </a:rPr>
              <a:t>CASA </a:t>
            </a:r>
          </a:p>
          <a:p>
            <a:pPr algn="ctr">
              <a:lnSpc>
                <a:spcPts val="1920"/>
              </a:lnSpc>
              <a:defRPr/>
            </a:pPr>
            <a:r>
              <a:rPr lang="en-US" sz="1500" dirty="0" err="1" smtClean="0">
                <a:solidFill>
                  <a:prstClr val="black"/>
                </a:solidFill>
              </a:rPr>
              <a:t>YoY</a:t>
            </a:r>
            <a:r>
              <a:rPr lang="en-US" sz="1500" dirty="0" smtClean="0">
                <a:solidFill>
                  <a:prstClr val="black"/>
                </a:solidFill>
              </a:rPr>
              <a:t> Growth: 8.46%</a:t>
            </a:r>
          </a:p>
          <a:p>
            <a:pPr algn="ctr"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CASA Profile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447366669"/>
              </p:ext>
            </p:extLst>
          </p:nvPr>
        </p:nvGraphicFramePr>
        <p:xfrm>
          <a:off x="4618892" y="3756223"/>
          <a:ext cx="43434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620000" y="1066800"/>
            <a:ext cx="1371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`.</a:t>
            </a:r>
            <a:r>
              <a:rPr lang="en-US" sz="1200" dirty="0" smtClean="0">
                <a:solidFill>
                  <a:prstClr val="black"/>
                </a:solidFill>
              </a:rPr>
              <a:t> in </a:t>
            </a:r>
            <a:r>
              <a:rPr lang="en-US" sz="1200" dirty="0" err="1" smtClean="0">
                <a:solidFill>
                  <a:prstClr val="black"/>
                </a:solidFill>
              </a:rPr>
              <a:t>Crores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58508" y="1418978"/>
            <a:ext cx="1875692" cy="9080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en-US" sz="1500" b="1" dirty="0" smtClean="0">
                <a:solidFill>
                  <a:prstClr val="black"/>
                </a:solidFill>
              </a:rPr>
              <a:t>CASA Ratio: </a:t>
            </a:r>
          </a:p>
          <a:p>
            <a:pPr algn="ctr">
              <a:defRPr/>
            </a:pPr>
            <a:r>
              <a:rPr lang="en-US" sz="1500" dirty="0" smtClean="0">
                <a:solidFill>
                  <a:prstClr val="black"/>
                </a:solidFill>
              </a:rPr>
              <a:t>29.48%</a:t>
            </a:r>
          </a:p>
          <a:p>
            <a:pPr algn="ctr">
              <a:defRPr/>
            </a:pPr>
            <a:endParaRPr lang="en-US" sz="1500" dirty="0">
              <a:solidFill>
                <a:prstClr val="black"/>
              </a:solidFill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815708948"/>
              </p:ext>
            </p:extLst>
          </p:nvPr>
        </p:nvGraphicFramePr>
        <p:xfrm>
          <a:off x="152400" y="3810000"/>
          <a:ext cx="43434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676400" y="6321623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CONSISTENT FOCUS ON CASA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89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Market Share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289344"/>
            <a:ext cx="2133600" cy="365125"/>
          </a:xfrm>
        </p:spPr>
        <p:txBody>
          <a:bodyPr/>
          <a:lstStyle/>
          <a:p>
            <a:pPr>
              <a:defRPr/>
            </a:pPr>
            <a:fld id="{5FE222BE-9C33-4613-B7F7-0DA0A1598D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277217898"/>
              </p:ext>
            </p:extLst>
          </p:nvPr>
        </p:nvGraphicFramePr>
        <p:xfrm>
          <a:off x="4724400" y="1143000"/>
          <a:ext cx="4343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26800421"/>
              </p:ext>
            </p:extLst>
          </p:nvPr>
        </p:nvGraphicFramePr>
        <p:xfrm>
          <a:off x="152400" y="1143000"/>
          <a:ext cx="4461164" cy="5026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920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52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Key Sectors – Domestic Credit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725211"/>
              </p:ext>
            </p:extLst>
          </p:nvPr>
        </p:nvGraphicFramePr>
        <p:xfrm>
          <a:off x="457200" y="1613848"/>
          <a:ext cx="8001001" cy="3829815"/>
        </p:xfrm>
        <a:graphic>
          <a:graphicData uri="http://schemas.openxmlformats.org/drawingml/2006/table">
            <a:tbl>
              <a:tblPr firstRow="1"/>
              <a:tblGrid>
                <a:gridCol w="1117140"/>
                <a:gridCol w="1036974"/>
                <a:gridCol w="800100"/>
                <a:gridCol w="861646"/>
                <a:gridCol w="923193"/>
                <a:gridCol w="823547"/>
                <a:gridCol w="826623"/>
                <a:gridCol w="925977"/>
                <a:gridCol w="685801"/>
              </a:tblGrid>
              <a:tr h="8394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Industry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Mar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Jun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Sept. 14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Dec. 14</a:t>
                      </a:r>
                      <a:endParaRPr lang="en-US" sz="15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          Mar. 15</a:t>
                      </a:r>
                      <a:endParaRPr lang="en-US" sz="15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 </a:t>
                      </a:r>
                    </a:p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Growth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 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% to Domestic Credit </a:t>
                      </a:r>
                    </a:p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Mar14</a:t>
                      </a:r>
                      <a:r>
                        <a:rPr lang="en-US" sz="1500" b="1" baseline="0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        Mar.15</a:t>
                      </a:r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marL="92573" marR="92573" marT="45698" marB="45698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C5"/>
                    </a:solidFill>
                  </a:tcPr>
                </a:tc>
              </a:tr>
              <a:tr h="5761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Agriculture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36,071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34,801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37,994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39,063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40,495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12.26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1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MSME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(Priority 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&amp; Non- Priority)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45,081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45,282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48,391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51,989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54,406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20.68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1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Retail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29,600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27,824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29,654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31,290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34,153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15.38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1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Corporate &amp; Others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153,508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153,967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152,507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153,761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160,461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1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Total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264,260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261,874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268,546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276,103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289,515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271116" y="1253572"/>
            <a:ext cx="9559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eaLnBrk="0" fontAlgn="b" hangingPunct="0"/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(`</a:t>
            </a:r>
            <a:r>
              <a:rPr lang="en-US" sz="1200" dirty="0" smtClean="0">
                <a:solidFill>
                  <a:prstClr val="black"/>
                </a:solidFill>
              </a:rPr>
              <a:t> in Crores)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301760"/>
            <a:ext cx="2133600" cy="365125"/>
          </a:xfrm>
        </p:spPr>
        <p:txBody>
          <a:bodyPr/>
          <a:lstStyle/>
          <a:p>
            <a:pPr>
              <a:defRPr/>
            </a:pPr>
            <a:fld id="{5FE222BE-9C33-4613-B7F7-0DA0A1598D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6321623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STRATEGIC SHIFT IN COMPOSITION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50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2396"/>
              </p:ext>
            </p:extLst>
          </p:nvPr>
        </p:nvGraphicFramePr>
        <p:xfrm>
          <a:off x="381000" y="1357447"/>
          <a:ext cx="8305798" cy="4684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914400"/>
                <a:gridCol w="914400"/>
                <a:gridCol w="914400"/>
                <a:gridCol w="914400"/>
                <a:gridCol w="914400"/>
                <a:gridCol w="838200"/>
                <a:gridCol w="914400"/>
                <a:gridCol w="914398"/>
              </a:tblGrid>
              <a:tr h="78248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</a:rPr>
                        <a:t>Particulars</a:t>
                      </a:r>
                      <a:endParaRPr lang="en-US" sz="15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</a:rPr>
                        <a:t>Mar 14</a:t>
                      </a:r>
                      <a:endParaRPr lang="en-US" sz="15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+mj-lt"/>
                        </a:rPr>
                        <a:t>Jun 14</a:t>
                      </a:r>
                      <a:endParaRPr lang="en-US" sz="15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Sept. 14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Dec. 14</a:t>
                      </a: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Mar. 15</a:t>
                      </a:r>
                    </a:p>
                    <a:p>
                      <a:pPr algn="ctr"/>
                      <a:endParaRPr lang="en-US" sz="15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Y-O-Y </a:t>
                      </a:r>
                    </a:p>
                    <a:p>
                      <a:pPr algn="ctr"/>
                      <a:r>
                        <a:rPr lang="en-US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Growth</a:t>
                      </a:r>
                      <a:r>
                        <a:rPr lang="en-US" sz="15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</a:p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%age to  Domestic Credit</a:t>
                      </a:r>
                    </a:p>
                    <a:p>
                      <a:pPr algn="ctr"/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Mar-14        Mar-15</a:t>
                      </a: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dirty="0" smtClean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DC5"/>
                    </a:solidFill>
                  </a:tcPr>
                </a:tc>
              </a:tr>
              <a:tr h="50716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Home Loan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13,081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13,902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14,913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15,821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16,664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27.39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4.95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5.76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0633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Mortgage Loan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2,971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3,110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3,424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3,709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4,144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39.48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16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Auto Loan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2,351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2,398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2,475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2,657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2,733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16.25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0.89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0633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Education Loan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2,652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2,712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2,855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2,883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2,918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10.03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169">
                <a:tc>
                  <a:txBody>
                    <a:bodyPr/>
                    <a:lstStyle/>
                    <a:p>
                      <a:pPr algn="l"/>
                      <a:r>
                        <a:rPr lang="en-US" sz="1500" b="0" dirty="0" smtClean="0">
                          <a:latin typeface="+mj-lt"/>
                          <a:cs typeface="Calibri" pitchFamily="34" charset="0"/>
                        </a:rPr>
                        <a:t>Personal Loan </a:t>
                      </a:r>
                      <a:endParaRPr lang="en-US" sz="1500" b="0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927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960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997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1,031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1,085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17.04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0.37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16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>
                          <a:latin typeface="+mj-lt"/>
                        </a:rPr>
                        <a:t>Others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7,618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4,742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4,990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5,189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6,609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-13.24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2.28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7169">
                <a:tc>
                  <a:txBody>
                    <a:bodyPr/>
                    <a:lstStyle/>
                    <a:p>
                      <a:pPr algn="l"/>
                      <a:r>
                        <a:rPr lang="en-US" sz="1500" b="1" dirty="0" smtClean="0">
                          <a:latin typeface="+mj-lt"/>
                        </a:rPr>
                        <a:t>Total</a:t>
                      </a:r>
                      <a:endParaRPr lang="en-US" sz="1500" b="1" dirty="0">
                        <a:latin typeface="+mj-lt"/>
                        <a:cs typeface="Calibri" pitchFamily="34" charset="0"/>
                      </a:endParaRPr>
                    </a:p>
                  </a:txBody>
                  <a:tcPr marL="92565" marR="92565" marT="45716" marB="45716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29,600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27,824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29,654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31,290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34,153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82880" marT="91440" marB="9144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15.38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11.20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11.80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7772401" y="1004500"/>
            <a:ext cx="12191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1200" dirty="0" smtClean="0">
                <a:solidFill>
                  <a:prstClr val="black"/>
                </a:solidFill>
                <a:latin typeface="Rupee Foradian" pitchFamily="34" charset="0"/>
              </a:rPr>
              <a:t>`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in Crores)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80999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prstClr val="white"/>
                </a:solidFill>
                <a:latin typeface="Georgia" pitchFamily="18" charset="0"/>
              </a:rPr>
              <a:t>Retail Credit</a:t>
            </a:r>
            <a:endParaRPr lang="en-IN" sz="2400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34200" y="6301760"/>
            <a:ext cx="2133600" cy="365125"/>
          </a:xfrm>
        </p:spPr>
        <p:txBody>
          <a:bodyPr/>
          <a:lstStyle/>
          <a:p>
            <a:pPr>
              <a:defRPr/>
            </a:pPr>
            <a:fld id="{6C93CF00-B228-4955-8010-5B9D95B15A7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452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10373</TotalTime>
  <Words>2671</Words>
  <Application>Microsoft Office PowerPoint</Application>
  <PresentationFormat>On-screen Show (4:3)</PresentationFormat>
  <Paragraphs>1624</Paragraphs>
  <Slides>33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1_Custom Design</vt:lpstr>
      <vt:lpstr>2_Custom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Shetty akshata</dc:creator>
  <cp:lastModifiedBy>Ratnesh Kumar Singh</cp:lastModifiedBy>
  <cp:revision>1224</cp:revision>
  <cp:lastPrinted>2015-05-28T03:47:52Z</cp:lastPrinted>
  <dcterms:created xsi:type="dcterms:W3CDTF">2013-10-30T19:30:37Z</dcterms:created>
  <dcterms:modified xsi:type="dcterms:W3CDTF">2015-05-28T03:50:56Z</dcterms:modified>
</cp:coreProperties>
</file>